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1"/>
  </p:notesMasterIdLst>
  <p:handoutMasterIdLst>
    <p:handoutMasterId r:id="rId12"/>
  </p:handoutMasterIdLst>
  <p:sldIdLst>
    <p:sldId id="515" r:id="rId2"/>
    <p:sldId id="537" r:id="rId3"/>
    <p:sldId id="538" r:id="rId4"/>
    <p:sldId id="520" r:id="rId5"/>
    <p:sldId id="545" r:id="rId6"/>
    <p:sldId id="540" r:id="rId7"/>
    <p:sldId id="546" r:id="rId8"/>
    <p:sldId id="547" r:id="rId9"/>
    <p:sldId id="539" r:id="rId1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E9EDF4"/>
    <a:srgbClr val="FF6600"/>
    <a:srgbClr val="F0F517"/>
    <a:srgbClr val="1C1C1C"/>
    <a:srgbClr val="000066"/>
    <a:srgbClr val="006600"/>
    <a:srgbClr val="008000"/>
    <a:srgbClr val="2E436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434" autoAdjust="0"/>
  </p:normalViewPr>
  <p:slideViewPr>
    <p:cSldViewPr>
      <p:cViewPr varScale="1">
        <p:scale>
          <a:sx n="69" d="100"/>
          <a:sy n="69" d="100"/>
        </p:scale>
        <p:origin x="1314"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7" d="100"/>
          <a:sy n="57" d="100"/>
        </p:scale>
        <p:origin x="202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eaLnBrk="0" hangingPunct="0">
              <a:defRPr sz="1300"/>
            </a:lvl1pPr>
          </a:lstStyle>
          <a:p>
            <a:pPr>
              <a:defRPr/>
            </a:pPr>
            <a:endParaRPr lang="en-US" dirty="0"/>
          </a:p>
        </p:txBody>
      </p:sp>
      <p:sp>
        <p:nvSpPr>
          <p:cNvPr id="57347" name="Rectangle 3"/>
          <p:cNvSpPr>
            <a:spLocks noGrp="1" noChangeArrowheads="1"/>
          </p:cNvSpPr>
          <p:nvPr>
            <p:ph type="dt" sz="quarter" idx="1"/>
          </p:nvPr>
        </p:nvSpPr>
        <p:spPr bwMode="auto">
          <a:xfrm>
            <a:off x="4143588"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algn="r" eaLnBrk="0" hangingPunct="0">
              <a:defRPr sz="1300"/>
            </a:lvl1pPr>
          </a:lstStyle>
          <a:p>
            <a:pPr>
              <a:defRPr/>
            </a:pPr>
            <a:fld id="{2FFE4DCF-FEB0-468A-A2E6-D0A1B5D0C54B}" type="datetimeFigureOut">
              <a:rPr lang="en-US"/>
              <a:pPr>
                <a:defRPr/>
              </a:pPr>
              <a:t>8/5/2022</a:t>
            </a:fld>
            <a:endParaRPr lang="en-US" dirty="0"/>
          </a:p>
        </p:txBody>
      </p:sp>
      <p:sp>
        <p:nvSpPr>
          <p:cNvPr id="57348" name="Rectangle 4"/>
          <p:cNvSpPr>
            <a:spLocks noGrp="1" noChangeArrowheads="1"/>
          </p:cNvSpPr>
          <p:nvPr>
            <p:ph type="ftr" sz="quarter" idx="2"/>
          </p:nvPr>
        </p:nvSpPr>
        <p:spPr bwMode="auto">
          <a:xfrm>
            <a:off x="0"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eaLnBrk="0" hangingPunct="0">
              <a:defRPr sz="1300"/>
            </a:lvl1pPr>
          </a:lstStyle>
          <a:p>
            <a:pPr>
              <a:defRPr/>
            </a:pPr>
            <a:endParaRPr lang="en-US" dirty="0"/>
          </a:p>
        </p:txBody>
      </p:sp>
      <p:sp>
        <p:nvSpPr>
          <p:cNvPr id="57349" name="Rectangle 5"/>
          <p:cNvSpPr>
            <a:spLocks noGrp="1" noChangeArrowheads="1"/>
          </p:cNvSpPr>
          <p:nvPr>
            <p:ph type="sldNum" sz="quarter" idx="3"/>
          </p:nvPr>
        </p:nvSpPr>
        <p:spPr bwMode="auto">
          <a:xfrm>
            <a:off x="4143588"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algn="r" eaLnBrk="0" hangingPunct="0">
              <a:defRPr sz="1300"/>
            </a:lvl1pPr>
          </a:lstStyle>
          <a:p>
            <a:pPr>
              <a:defRPr/>
            </a:pPr>
            <a:fld id="{BB5B1ABA-67D0-4421-B8E8-1271462703CD}" type="slidenum">
              <a:rPr lang="en-US"/>
              <a:pPr>
                <a:defRPr/>
              </a:pPr>
              <a:t>‹#›</a:t>
            </a:fld>
            <a:endParaRPr lang="en-US" dirty="0"/>
          </a:p>
        </p:txBody>
      </p:sp>
    </p:spTree>
    <p:extLst>
      <p:ext uri="{BB962C8B-B14F-4D97-AF65-F5344CB8AC3E}">
        <p14:creationId xmlns:p14="http://schemas.microsoft.com/office/powerpoint/2010/main" val="4249218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eaLnBrk="0" hangingPunct="0">
              <a:defRPr sz="1300"/>
            </a:lvl1pPr>
          </a:lstStyle>
          <a:p>
            <a:pPr>
              <a:defRPr/>
            </a:pPr>
            <a:endParaRPr lang="en-US" dirty="0"/>
          </a:p>
        </p:txBody>
      </p:sp>
      <p:sp>
        <p:nvSpPr>
          <p:cNvPr id="8195" name="Rectangle 3"/>
          <p:cNvSpPr>
            <a:spLocks noGrp="1" noChangeArrowheads="1"/>
          </p:cNvSpPr>
          <p:nvPr>
            <p:ph type="dt" idx="1"/>
          </p:nvPr>
        </p:nvSpPr>
        <p:spPr bwMode="auto">
          <a:xfrm>
            <a:off x="4143588"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algn="r" eaLnBrk="0" hangingPunct="0">
              <a:defRPr sz="1300"/>
            </a:lvl1pPr>
          </a:lstStyle>
          <a:p>
            <a:pPr>
              <a:defRPr/>
            </a:pPr>
            <a:fld id="{55A48E95-8FCB-4CD7-BDAF-908DAFEB51B8}" type="datetimeFigureOut">
              <a:rPr lang="en-US"/>
              <a:pPr>
                <a:defRPr/>
              </a:pPr>
              <a:t>8/5/2022</a:t>
            </a:fld>
            <a:endParaRPr lang="en-US" dirty="0"/>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521" y="4560571"/>
            <a:ext cx="5852160" cy="432054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eaLnBrk="0" hangingPunct="0">
              <a:defRPr sz="1300"/>
            </a:lvl1pPr>
          </a:lstStyle>
          <a:p>
            <a:pPr>
              <a:defRPr/>
            </a:pPr>
            <a:endParaRPr lang="en-US" dirty="0"/>
          </a:p>
        </p:txBody>
      </p:sp>
      <p:sp>
        <p:nvSpPr>
          <p:cNvPr id="8199" name="Rectangle 7"/>
          <p:cNvSpPr>
            <a:spLocks noGrp="1" noChangeArrowheads="1"/>
          </p:cNvSpPr>
          <p:nvPr>
            <p:ph type="sldNum" sz="quarter" idx="5"/>
          </p:nvPr>
        </p:nvSpPr>
        <p:spPr bwMode="auto">
          <a:xfrm>
            <a:off x="4143588"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algn="r" eaLnBrk="0" hangingPunct="0">
              <a:defRPr sz="1300"/>
            </a:lvl1pPr>
          </a:lstStyle>
          <a:p>
            <a:pPr>
              <a:defRPr/>
            </a:pPr>
            <a:fld id="{6A3EEDCC-B165-4CFE-9583-5EFC49DFC57A}" type="slidenum">
              <a:rPr lang="en-US"/>
              <a:pPr>
                <a:defRPr/>
              </a:pPr>
              <a:t>‹#›</a:t>
            </a:fld>
            <a:endParaRPr lang="en-US" dirty="0"/>
          </a:p>
        </p:txBody>
      </p:sp>
    </p:spTree>
    <p:extLst>
      <p:ext uri="{BB962C8B-B14F-4D97-AF65-F5344CB8AC3E}">
        <p14:creationId xmlns:p14="http://schemas.microsoft.com/office/powerpoint/2010/main" val="288439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27A646-ACD7-4C3E-B6A9-D74270B95636}" type="datetime1">
              <a:rPr lang="en-US" smtClean="0"/>
              <a:pPr>
                <a:defRPr/>
              </a:pPr>
              <a:t>8/5/2022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F1E35F-4E6A-4150-895B-35DB33A11550}" type="slidenum">
              <a:rPr lang="en-US"/>
              <a:pPr>
                <a:defRPr/>
              </a:pPr>
              <a:t>‹#›</a:t>
            </a:fld>
            <a:endParaRPr lang="en-US" dirty="0"/>
          </a:p>
        </p:txBody>
      </p:sp>
    </p:spTree>
    <p:extLst>
      <p:ext uri="{BB962C8B-B14F-4D97-AF65-F5344CB8AC3E}">
        <p14:creationId xmlns:p14="http://schemas.microsoft.com/office/powerpoint/2010/main" val="120822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FDF9E8-3153-4458-B258-E08B09EAB64B}" type="datetime1">
              <a:rPr lang="en-US" smtClean="0"/>
              <a:pPr>
                <a:defRPr/>
              </a:pPr>
              <a:t>8/5/2022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7BEBDD9-219F-4F3D-ACF7-3B5A95D339B6}" type="slidenum">
              <a:rPr lang="en-US"/>
              <a:pPr>
                <a:defRPr/>
              </a:pPr>
              <a:t>‹#›</a:t>
            </a:fld>
            <a:endParaRPr lang="en-US" dirty="0"/>
          </a:p>
        </p:txBody>
      </p:sp>
    </p:spTree>
    <p:extLst>
      <p:ext uri="{BB962C8B-B14F-4D97-AF65-F5344CB8AC3E}">
        <p14:creationId xmlns:p14="http://schemas.microsoft.com/office/powerpoint/2010/main" val="17164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752600"/>
            <a:ext cx="76962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2362200"/>
            <a:ext cx="76962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9877A-EBC0-4A53-87BF-DDD91C14056A}" type="datetime1">
              <a:rPr lang="en-US" smtClean="0"/>
              <a:pPr>
                <a:defRPr/>
              </a:pPr>
              <a:t>8/5/2022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68B53F-8CF9-4049-8218-62ADD45BE2B0}" type="slidenum">
              <a:rPr lang="en-US"/>
              <a:pPr>
                <a:defRPr/>
              </a:pPr>
              <a:t>‹#›</a:t>
            </a:fld>
            <a:endParaRPr lang="en-US" dirty="0"/>
          </a:p>
        </p:txBody>
      </p:sp>
    </p:spTree>
    <p:extLst>
      <p:ext uri="{BB962C8B-B14F-4D97-AF65-F5344CB8AC3E}">
        <p14:creationId xmlns:p14="http://schemas.microsoft.com/office/powerpoint/2010/main" val="84805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752600"/>
            <a:ext cx="7696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2362200"/>
            <a:ext cx="37719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362200"/>
            <a:ext cx="37719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1AEC91-62C0-4008-A7E4-C97B48CCF6D9}" type="datetime1">
              <a:rPr lang="en-US" smtClean="0"/>
              <a:pPr>
                <a:defRPr/>
              </a:pPr>
              <a:t>8/5/2022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18697E-D06E-437E-B2A2-DC4764D4C6B0}" type="slidenum">
              <a:rPr lang="en-US"/>
              <a:pPr>
                <a:defRPr/>
              </a:pPr>
              <a:t>‹#›</a:t>
            </a:fld>
            <a:endParaRPr lang="en-US" dirty="0"/>
          </a:p>
        </p:txBody>
      </p:sp>
    </p:spTree>
    <p:extLst>
      <p:ext uri="{BB962C8B-B14F-4D97-AF65-F5344CB8AC3E}">
        <p14:creationId xmlns:p14="http://schemas.microsoft.com/office/powerpoint/2010/main" val="131075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FD2592-07D0-4B8C-A9F3-A480D32E75CD}" type="datetimeFigureOut">
              <a:rPr lang="en-GB" smtClean="0"/>
              <a:t>05/08/2022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7EDB14C-3945-48ED-809B-9CA4369A7D5F}" type="slidenum">
              <a:rPr lang="en-GB" smtClean="0"/>
              <a:t>‹#›</a:t>
            </a:fld>
            <a:endParaRPr lang="en-GB" dirty="0"/>
          </a:p>
        </p:txBody>
      </p:sp>
    </p:spTree>
    <p:extLst>
      <p:ext uri="{BB962C8B-B14F-4D97-AF65-F5344CB8AC3E}">
        <p14:creationId xmlns:p14="http://schemas.microsoft.com/office/powerpoint/2010/main" val="171807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90600" y="1752600"/>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90600" y="2362200"/>
            <a:ext cx="7696200" cy="231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2F49F1-1EDE-47C1-A58D-2B872ECDAA49}" type="datetime1">
              <a:rPr lang="en-US" smtClean="0"/>
              <a:pPr>
                <a:defRPr/>
              </a:pPr>
              <a:t>8/5/2022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507EF1-7160-4C4E-854D-0C2149EF2749}" type="slidenum">
              <a:rPr lang="en-US"/>
              <a:pPr>
                <a:defRPr/>
              </a:pPr>
              <a:t>‹#›</a:t>
            </a:fld>
            <a:endParaRPr lang="en-US" dirty="0"/>
          </a:p>
        </p:txBody>
      </p:sp>
      <p:pic>
        <p:nvPicPr>
          <p:cNvPr id="1032" name="Picture 5"/>
          <p:cNvPicPr>
            <a:picLocks noChangeAspect="1" noChangeArrowheads="1"/>
          </p:cNvPicPr>
          <p:nvPr/>
        </p:nvPicPr>
        <p:blipFill>
          <a:blip r:embed="rId7"/>
          <a:srcRect/>
          <a:stretch>
            <a:fillRect/>
          </a:stretch>
        </p:blipFill>
        <p:spPr bwMode="auto">
          <a:xfrm>
            <a:off x="0" y="6661150"/>
            <a:ext cx="9144000" cy="196850"/>
          </a:xfrm>
          <a:prstGeom prst="rect">
            <a:avLst/>
          </a:prstGeom>
          <a:noFill/>
          <a:ln w="9525">
            <a:noFill/>
            <a:miter lim="800000"/>
            <a:headEnd/>
            <a:tailEnd/>
          </a:ln>
        </p:spPr>
      </p:pic>
      <p:sp>
        <p:nvSpPr>
          <p:cNvPr id="9" name="TextBox 8"/>
          <p:cNvSpPr txBox="1">
            <a:spLocks noChangeArrowheads="1"/>
          </p:cNvSpPr>
          <p:nvPr/>
        </p:nvSpPr>
        <p:spPr bwMode="auto">
          <a:xfrm>
            <a:off x="55563" y="0"/>
            <a:ext cx="3187732" cy="323165"/>
          </a:xfrm>
          <a:prstGeom prst="rect">
            <a:avLst/>
          </a:prstGeom>
          <a:noFill/>
          <a:ln w="9525">
            <a:noFill/>
            <a:miter lim="800000"/>
            <a:headEnd/>
            <a:tailEnd/>
          </a:ln>
        </p:spPr>
        <p:txBody>
          <a:bodyPr wrap="none">
            <a:spAutoFit/>
          </a:bodyPr>
          <a:lstStyle/>
          <a:p>
            <a:pPr>
              <a:defRPr/>
            </a:pPr>
            <a:r>
              <a:rPr lang="en-US" sz="1500" dirty="0">
                <a:solidFill>
                  <a:srgbClr val="2E4364"/>
                </a:solidFill>
                <a:latin typeface="Calibri" pitchFamily="34" charset="0"/>
              </a:rPr>
              <a:t>Welspun Group  </a:t>
            </a:r>
            <a:r>
              <a:rPr lang="en-US" sz="1500" b="1" dirty="0">
                <a:solidFill>
                  <a:srgbClr val="2E4364"/>
                </a:solidFill>
                <a:latin typeface="Calibri" pitchFamily="34" charset="0"/>
              </a:rPr>
              <a:t>| </a:t>
            </a:r>
            <a:r>
              <a:rPr lang="en-US" sz="1500" b="1" dirty="0" smtClean="0">
                <a:solidFill>
                  <a:srgbClr val="2E4364"/>
                </a:solidFill>
                <a:latin typeface="Calibri" pitchFamily="34" charset="0"/>
              </a:rPr>
              <a:t>Welspun Anjar City</a:t>
            </a:r>
            <a:r>
              <a:rPr lang="en-US" sz="1500" b="0" dirty="0" smtClean="0">
                <a:solidFill>
                  <a:schemeClr val="tx1"/>
                </a:solidFill>
                <a:latin typeface="Calibri" pitchFamily="34" charset="0"/>
              </a:rPr>
              <a:t> </a:t>
            </a:r>
            <a:endParaRPr lang="en-US" sz="1500" b="0" dirty="0">
              <a:solidFill>
                <a:schemeClr val="tx1"/>
              </a:solidFill>
              <a:latin typeface="Calibri" pitchFamily="34" charset="0"/>
            </a:endParaRPr>
          </a:p>
        </p:txBody>
      </p:sp>
      <p:pic>
        <p:nvPicPr>
          <p:cNvPr id="11" name="Welsupn 2.0_MUMBAI.png"/>
          <p:cNvPicPr>
            <a:picLocks noChangeAspect="1"/>
          </p:cNvPicPr>
          <p:nvPr userDrawn="1"/>
        </p:nvPicPr>
        <p:blipFill>
          <a:blip r:embed="rId8" cstate="email">
            <a:extLst/>
          </a:blip>
          <a:srcRect/>
          <a:stretch>
            <a:fillRect/>
          </a:stretch>
        </p:blipFill>
        <p:spPr>
          <a:xfrm>
            <a:off x="-29545" y="-10438"/>
            <a:ext cx="5428913" cy="531238"/>
          </a:xfrm>
          <a:prstGeom prst="rect">
            <a:avLst/>
          </a:prstGeom>
          <a:ln w="12700">
            <a:miter lim="400000"/>
          </a:ln>
        </p:spPr>
      </p:pic>
      <p:pic>
        <p:nvPicPr>
          <p:cNvPr id="12" name="WELSUPN GROUP LOGO_31102015.png"/>
          <p:cNvPicPr>
            <a:picLocks noChangeAspect="1"/>
          </p:cNvPicPr>
          <p:nvPr userDrawn="1"/>
        </p:nvPicPr>
        <p:blipFill>
          <a:blip r:embed="rId9" cstate="email">
            <a:extLst/>
          </a:blip>
          <a:stretch>
            <a:fillRect/>
          </a:stretch>
        </p:blipFill>
        <p:spPr>
          <a:xfrm>
            <a:off x="5373354" y="-18253"/>
            <a:ext cx="3003884" cy="597846"/>
          </a:xfrm>
          <a:prstGeom prst="rect">
            <a:avLst/>
          </a:prstGeom>
          <a:ln w="12700">
            <a:miter lim="400000"/>
          </a:ln>
        </p:spPr>
      </p:pic>
      <p:pic>
        <p:nvPicPr>
          <p:cNvPr id="13" name="Welsupn 2.0_MUMBAI.png"/>
          <p:cNvPicPr>
            <a:picLocks noChangeAspect="1"/>
          </p:cNvPicPr>
          <p:nvPr userDrawn="1"/>
        </p:nvPicPr>
        <p:blipFill>
          <a:blip r:embed="rId10" cstate="email">
            <a:extLst/>
          </a:blip>
          <a:srcRect/>
          <a:stretch>
            <a:fillRect/>
          </a:stretch>
        </p:blipFill>
        <p:spPr>
          <a:xfrm>
            <a:off x="8391646" y="-10438"/>
            <a:ext cx="754222" cy="531238"/>
          </a:xfrm>
          <a:prstGeom prst="rect">
            <a:avLst/>
          </a:prstGeom>
          <a:ln w="12700">
            <a:miter lim="400000"/>
          </a:ln>
        </p:spPr>
      </p:pic>
    </p:spTree>
    <p:extLst>
      <p:ext uri="{BB962C8B-B14F-4D97-AF65-F5344CB8AC3E}">
        <p14:creationId xmlns:p14="http://schemas.microsoft.com/office/powerpoint/2010/main" val="291009265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hf hdr="0" ftr="0" dt="0"/>
  <p:txStyles>
    <p:titleStyle>
      <a:lvl1pPr algn="l" rtl="0" eaLnBrk="0" fontAlgn="base" hangingPunct="0">
        <a:spcBef>
          <a:spcPct val="0"/>
        </a:spcBef>
        <a:spcAft>
          <a:spcPct val="0"/>
        </a:spcAft>
        <a:defRPr sz="2500" b="1" kern="1200">
          <a:solidFill>
            <a:schemeClr val="tx1"/>
          </a:solidFill>
          <a:latin typeface="+mn-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3.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600200"/>
            <a:ext cx="8153400" cy="1384995"/>
          </a:xfrm>
          <a:prstGeom prst="rect">
            <a:avLst/>
          </a:prstGeom>
        </p:spPr>
        <p:txBody>
          <a:bodyPr wrap="square">
            <a:spAutoFit/>
          </a:bodyPr>
          <a:lstStyle/>
          <a:p>
            <a:pPr algn="ctr"/>
            <a:r>
              <a:rPr lang="en-US" sz="2800" b="1" dirty="0" smtClean="0">
                <a:latin typeface="Agency FB" panose="020B0503020202020204" pitchFamily="34" charset="0"/>
              </a:rPr>
              <a:t>Welspun Corp Limited </a:t>
            </a:r>
          </a:p>
          <a:p>
            <a:pPr algn="ctr"/>
            <a:r>
              <a:rPr lang="en-US" sz="2800" b="1" dirty="0" smtClean="0">
                <a:latin typeface="Agency FB" panose="020B0503020202020204" pitchFamily="34" charset="0"/>
              </a:rPr>
              <a:t>CSR Projects Approved by the Board for </a:t>
            </a:r>
          </a:p>
          <a:p>
            <a:pPr algn="ctr"/>
            <a:r>
              <a:rPr lang="en-US" sz="2800" b="1" dirty="0" smtClean="0">
                <a:latin typeface="Agency FB" panose="020B0503020202020204" pitchFamily="34" charset="0"/>
              </a:rPr>
              <a:t>FY </a:t>
            </a:r>
            <a:r>
              <a:rPr lang="en-US" sz="2800" b="1" dirty="0" smtClean="0">
                <a:latin typeface="Agency FB" panose="020B0503020202020204" pitchFamily="34" charset="0"/>
              </a:rPr>
              <a:t>2022-23</a:t>
            </a:r>
            <a:endParaRPr lang="en-US" sz="2800" dirty="0">
              <a:latin typeface="Agency FB" panose="020B0503020202020204" pitchFamily="34" charset="0"/>
            </a:endParaRPr>
          </a:p>
        </p:txBody>
      </p:sp>
    </p:spTree>
    <p:extLst>
      <p:ext uri="{BB962C8B-B14F-4D97-AF65-F5344CB8AC3E}">
        <p14:creationId xmlns:p14="http://schemas.microsoft.com/office/powerpoint/2010/main" val="2132126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5324535"/>
          </a:xfrm>
          <a:prstGeom prst="rect">
            <a:avLst/>
          </a:prstGeom>
          <a:noFill/>
        </p:spPr>
        <p:txBody>
          <a:bodyPr wrap="square" rtlCol="0">
            <a:spAutoFit/>
          </a:bodyPr>
          <a:lstStyle/>
          <a:p>
            <a:pPr algn="just"/>
            <a:r>
              <a:rPr lang="en-US" sz="2000" b="1" dirty="0">
                <a:latin typeface="Book Antiqua" panose="02040602050305030304" pitchFamily="18" charset="0"/>
              </a:rPr>
              <a:t>OUR PHILOSOPHY</a:t>
            </a:r>
            <a:endParaRPr lang="en-US" sz="2000" dirty="0">
              <a:latin typeface="Book Antiqua" panose="02040602050305030304" pitchFamily="18" charset="0"/>
            </a:endParaRPr>
          </a:p>
          <a:p>
            <a:pPr algn="just"/>
            <a:r>
              <a:rPr lang="en-US" sz="2000" dirty="0">
                <a:latin typeface="Book Antiqua" panose="02040602050305030304" pitchFamily="18" charset="0"/>
              </a:rPr>
              <a:t> </a:t>
            </a:r>
          </a:p>
          <a:p>
            <a:pPr algn="just"/>
            <a:r>
              <a:rPr lang="en-US" sz="2000" dirty="0" err="1">
                <a:latin typeface="Book Antiqua" panose="02040602050305030304" pitchFamily="18" charset="0"/>
              </a:rPr>
              <a:t>Welspun’s</a:t>
            </a:r>
            <a:r>
              <a:rPr lang="en-US" sz="2000" dirty="0">
                <a:latin typeface="Book Antiqua" panose="02040602050305030304" pitchFamily="18" charset="0"/>
              </a:rPr>
              <a:t> corporate philosophy has always been to practice ethical business and be socially responsible. There is a strong commitment to a wider all-round social progress, as well as to a sustainable development that balances the needs of the present with those of the future</a:t>
            </a:r>
            <a:r>
              <a:rPr lang="en-US" sz="2000" dirty="0" smtClean="0">
                <a:latin typeface="Book Antiqua" panose="02040602050305030304" pitchFamily="18" charset="0"/>
              </a:rPr>
              <a:t>.</a:t>
            </a:r>
          </a:p>
          <a:p>
            <a:pPr algn="just"/>
            <a:endParaRPr lang="en-US" sz="2000" dirty="0">
              <a:latin typeface="Book Antiqua" panose="02040602050305030304" pitchFamily="18" charset="0"/>
            </a:endParaRPr>
          </a:p>
          <a:p>
            <a:pPr algn="just"/>
            <a:r>
              <a:rPr lang="en-US" sz="2000" dirty="0">
                <a:latin typeface="Book Antiqua" panose="02040602050305030304" pitchFamily="18" charset="0"/>
              </a:rPr>
              <a:t>Welspun Group’s social vision has been enshrined in the three E’s which have become the Guiding Principles of our CSR initiatives </a:t>
            </a:r>
            <a:r>
              <a:rPr lang="en-US" sz="2000" dirty="0" smtClean="0">
                <a:latin typeface="Book Antiqua" panose="02040602050305030304" pitchFamily="18" charset="0"/>
              </a:rPr>
              <a:t>:–</a:t>
            </a:r>
          </a:p>
          <a:p>
            <a:pPr algn="just"/>
            <a:r>
              <a:rPr lang="en-US" sz="2000" dirty="0" smtClean="0">
                <a:latin typeface="Book Antiqua" panose="02040602050305030304" pitchFamily="18" charset="0"/>
              </a:rPr>
              <a:t> </a:t>
            </a:r>
          </a:p>
          <a:p>
            <a:pPr marL="285750" indent="-285750" algn="just">
              <a:buFont typeface="Arial" panose="020B0604020202020204" pitchFamily="34" charset="0"/>
              <a:buChar char="•"/>
            </a:pPr>
            <a:r>
              <a:rPr lang="en-US" sz="2000" dirty="0" smtClean="0">
                <a:latin typeface="Book Antiqua" panose="02040602050305030304" pitchFamily="18" charset="0"/>
              </a:rPr>
              <a:t>Education</a:t>
            </a:r>
            <a:r>
              <a:rPr lang="en-US" sz="2000" dirty="0">
                <a:latin typeface="Book Antiqua" panose="02040602050305030304" pitchFamily="18" charset="0"/>
              </a:rPr>
              <a:t>, </a:t>
            </a:r>
            <a:endParaRPr lang="en-US" sz="2000" dirty="0" smtClean="0">
              <a:latin typeface="Book Antiqua" panose="02040602050305030304" pitchFamily="18" charset="0"/>
            </a:endParaRPr>
          </a:p>
          <a:p>
            <a:pPr marL="285750" indent="-285750" algn="just">
              <a:buFont typeface="Arial" panose="020B0604020202020204" pitchFamily="34" charset="0"/>
              <a:buChar char="•"/>
            </a:pPr>
            <a:r>
              <a:rPr lang="en-US" sz="2000" dirty="0" smtClean="0">
                <a:latin typeface="Book Antiqua" panose="02040602050305030304" pitchFamily="18" charset="0"/>
              </a:rPr>
              <a:t>Empowerment </a:t>
            </a:r>
            <a:r>
              <a:rPr lang="en-US" sz="2000" dirty="0">
                <a:latin typeface="Book Antiqua" panose="02040602050305030304" pitchFamily="18" charset="0"/>
              </a:rPr>
              <a:t>and </a:t>
            </a:r>
            <a:endParaRPr lang="en-US" sz="2000" dirty="0" smtClean="0">
              <a:latin typeface="Book Antiqua" panose="02040602050305030304" pitchFamily="18" charset="0"/>
            </a:endParaRPr>
          </a:p>
          <a:p>
            <a:pPr marL="285750" indent="-285750" algn="just">
              <a:buFont typeface="Arial" panose="020B0604020202020204" pitchFamily="34" charset="0"/>
              <a:buChar char="•"/>
            </a:pPr>
            <a:r>
              <a:rPr lang="en-US" sz="2000" dirty="0" smtClean="0">
                <a:latin typeface="Book Antiqua" panose="02040602050305030304" pitchFamily="18" charset="0"/>
              </a:rPr>
              <a:t>Environment </a:t>
            </a:r>
            <a:r>
              <a:rPr lang="en-US" sz="2000" dirty="0">
                <a:latin typeface="Book Antiqua" panose="02040602050305030304" pitchFamily="18" charset="0"/>
              </a:rPr>
              <a:t>&amp; Health. </a:t>
            </a:r>
            <a:endParaRPr lang="en-US" sz="2000" dirty="0" smtClean="0">
              <a:latin typeface="Book Antiqua" panose="02040602050305030304" pitchFamily="18" charset="0"/>
            </a:endParaRPr>
          </a:p>
          <a:p>
            <a:pPr algn="just"/>
            <a:endParaRPr lang="en-US" sz="2000" dirty="0">
              <a:latin typeface="Book Antiqua" panose="02040602050305030304" pitchFamily="18" charset="0"/>
            </a:endParaRPr>
          </a:p>
          <a:p>
            <a:pPr algn="just"/>
            <a:r>
              <a:rPr lang="en-US" sz="2000" dirty="0" smtClean="0">
                <a:latin typeface="Book Antiqua" panose="02040602050305030304" pitchFamily="18" charset="0"/>
              </a:rPr>
              <a:t>We </a:t>
            </a:r>
            <a:r>
              <a:rPr lang="en-US" sz="2000" dirty="0">
                <a:latin typeface="Book Antiqua" panose="02040602050305030304" pitchFamily="18" charset="0"/>
              </a:rPr>
              <a:t>shall endeavor to undertake our projects under the banner of the Welspun Foundation for Health and Knowledge (WFHK) that aim towards holistic development of the villages around our plant and project </a:t>
            </a:r>
            <a:r>
              <a:rPr lang="en-US" sz="2000" dirty="0" smtClean="0">
                <a:latin typeface="Book Antiqua" panose="02040602050305030304" pitchFamily="18" charset="0"/>
              </a:rPr>
              <a:t>locations.</a:t>
            </a:r>
            <a:endParaRPr lang="en-US" sz="2000" dirty="0">
              <a:latin typeface="Book Antiqua" panose="02040602050305030304" pitchFamily="18" charset="0"/>
            </a:endParaRPr>
          </a:p>
        </p:txBody>
      </p:sp>
    </p:spTree>
    <p:extLst>
      <p:ext uri="{BB962C8B-B14F-4D97-AF65-F5344CB8AC3E}">
        <p14:creationId xmlns:p14="http://schemas.microsoft.com/office/powerpoint/2010/main" val="4290623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5940088"/>
          </a:xfrm>
          <a:prstGeom prst="rect">
            <a:avLst/>
          </a:prstGeom>
          <a:noFill/>
        </p:spPr>
        <p:txBody>
          <a:bodyPr wrap="square" rtlCol="0">
            <a:spAutoFit/>
          </a:bodyPr>
          <a:lstStyle/>
          <a:p>
            <a:pPr algn="just"/>
            <a:r>
              <a:rPr lang="en-US" sz="2000" b="1" dirty="0" smtClean="0">
                <a:latin typeface="Book Antiqua" panose="02040602050305030304" pitchFamily="18" charset="0"/>
              </a:rPr>
              <a:t>LIST OF PROJECTS APPROVED BY THE BOARD OF WELSPUN CORP LIMITED FOR THE FINANCIAL YEAR 2021-22.</a:t>
            </a:r>
          </a:p>
          <a:p>
            <a:pPr algn="just"/>
            <a:r>
              <a:rPr lang="en-US" sz="2000" b="1" dirty="0" smtClean="0">
                <a:latin typeface="Book Antiqua" panose="02040602050305030304" pitchFamily="18" charset="0"/>
              </a:rPr>
              <a:t>------------------------------------------------------------------------------------------------------</a:t>
            </a:r>
          </a:p>
          <a:p>
            <a:pPr marL="457200" indent="-457200" fontAlgn="ctr">
              <a:buFont typeface="+mj-lt"/>
              <a:buAutoNum type="arabicPeriod"/>
            </a:pPr>
            <a:r>
              <a:rPr lang="en-IN" sz="2000" b="1" dirty="0" smtClean="0">
                <a:latin typeface="Book Antiqua" panose="02040602050305030304" pitchFamily="18" charset="0"/>
              </a:rPr>
              <a:t>Education</a:t>
            </a:r>
            <a:endParaRPr lang="en-US" sz="2000" dirty="0" smtClean="0">
              <a:latin typeface="Book Antiqua" panose="02040602050305030304" pitchFamily="18" charset="0"/>
            </a:endParaRPr>
          </a:p>
          <a:p>
            <a:pPr lvl="1" fontAlgn="ctr"/>
            <a:r>
              <a:rPr lang="en-IN" sz="2000" dirty="0" smtClean="0">
                <a:latin typeface="Book Antiqua" panose="02040602050305030304" pitchFamily="18" charset="0"/>
              </a:rPr>
              <a:t>1.1  </a:t>
            </a:r>
            <a:r>
              <a:rPr lang="en-IN" sz="2000" dirty="0" err="1" smtClean="0">
                <a:latin typeface="Book Antiqua" panose="02040602050305030304" pitchFamily="18" charset="0"/>
              </a:rPr>
              <a:t>Wel</a:t>
            </a:r>
            <a:r>
              <a:rPr lang="en-IN" sz="2000" dirty="0" smtClean="0">
                <a:latin typeface="Book Antiqua" panose="02040602050305030304" pitchFamily="18" charset="0"/>
              </a:rPr>
              <a:t>- </a:t>
            </a:r>
            <a:r>
              <a:rPr lang="en-IN" sz="2000" dirty="0" err="1" smtClean="0">
                <a:latin typeface="Book Antiqua" panose="02040602050305030304" pitchFamily="18" charset="0"/>
              </a:rPr>
              <a:t>Shiksha</a:t>
            </a:r>
            <a:endParaRPr lang="en-IN" sz="2000" dirty="0" smtClean="0">
              <a:latin typeface="Book Antiqua" panose="02040602050305030304" pitchFamily="18" charset="0"/>
            </a:endParaRPr>
          </a:p>
          <a:p>
            <a:pPr lvl="1" fontAlgn="ctr"/>
            <a:r>
              <a:rPr lang="en-US" sz="2000" dirty="0" smtClean="0">
                <a:latin typeface="Book Antiqua" panose="02040602050305030304" pitchFamily="18" charset="0"/>
              </a:rPr>
              <a:t>1.2  </a:t>
            </a:r>
            <a:r>
              <a:rPr lang="en-US" sz="2000" dirty="0" err="1" smtClean="0">
                <a:latin typeface="Book Antiqua" panose="02040602050305030304" pitchFamily="18" charset="0"/>
              </a:rPr>
              <a:t>Vidya</a:t>
            </a:r>
            <a:r>
              <a:rPr lang="en-US" sz="2000" dirty="0" smtClean="0">
                <a:latin typeface="Book Antiqua" panose="02040602050305030304" pitchFamily="18" charset="0"/>
              </a:rPr>
              <a:t> </a:t>
            </a:r>
            <a:r>
              <a:rPr lang="en-US" sz="2000" dirty="0" err="1" smtClean="0">
                <a:latin typeface="Book Antiqua" panose="02040602050305030304" pitchFamily="18" charset="0"/>
              </a:rPr>
              <a:t>Mandir</a:t>
            </a:r>
            <a:r>
              <a:rPr lang="en-US" sz="2000" dirty="0" smtClean="0">
                <a:latin typeface="Book Antiqua" panose="02040602050305030304" pitchFamily="18" charset="0"/>
              </a:rPr>
              <a:t> and Public School</a:t>
            </a:r>
          </a:p>
          <a:p>
            <a:pPr fontAlgn="ctr"/>
            <a:endParaRPr lang="en-US" sz="2000" dirty="0" smtClean="0">
              <a:latin typeface="Book Antiqua" panose="02040602050305030304" pitchFamily="18" charset="0"/>
            </a:endParaRPr>
          </a:p>
          <a:p>
            <a:pPr marL="457200" indent="-457200" fontAlgn="ctr">
              <a:buFont typeface="+mj-lt"/>
              <a:buAutoNum type="arabicPeriod" startAt="2"/>
            </a:pPr>
            <a:r>
              <a:rPr lang="en-IN" sz="2000" b="1" dirty="0" smtClean="0">
                <a:latin typeface="Book Antiqua" panose="02040602050305030304" pitchFamily="18" charset="0"/>
              </a:rPr>
              <a:t>Environment</a:t>
            </a:r>
          </a:p>
          <a:p>
            <a:pPr fontAlgn="ctr"/>
            <a:r>
              <a:rPr lang="en-IN" sz="2000" b="1" dirty="0" smtClean="0">
                <a:latin typeface="Book Antiqua" panose="02040602050305030304" pitchFamily="18" charset="0"/>
              </a:rPr>
              <a:t>       </a:t>
            </a:r>
            <a:r>
              <a:rPr lang="en-IN" sz="2000" dirty="0" smtClean="0">
                <a:latin typeface="Book Antiqua" panose="02040602050305030304" pitchFamily="18" charset="0"/>
              </a:rPr>
              <a:t>2.1  </a:t>
            </a:r>
            <a:r>
              <a:rPr lang="en-IN" sz="2000" dirty="0" err="1" smtClean="0">
                <a:latin typeface="Book Antiqua" panose="02040602050305030304" pitchFamily="18" charset="0"/>
              </a:rPr>
              <a:t>Wel-Netrutva</a:t>
            </a:r>
            <a:r>
              <a:rPr lang="en-IN" sz="2000" dirty="0" smtClean="0">
                <a:latin typeface="Book Antiqua" panose="02040602050305030304" pitchFamily="18" charset="0"/>
              </a:rPr>
              <a:t> – Livelihoods and Health</a:t>
            </a:r>
          </a:p>
          <a:p>
            <a:pPr marL="457200" indent="-457200" algn="just">
              <a:spcAft>
                <a:spcPts val="0"/>
              </a:spcAft>
              <a:buFont typeface="+mj-lt"/>
              <a:buAutoNum type="arabicPeriod" startAt="3"/>
              <a:tabLst>
                <a:tab pos="457200" algn="l"/>
              </a:tabLst>
            </a:pPr>
            <a:endParaRPr lang="en-IN" sz="2000" b="1" dirty="0" smtClean="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r>
              <a:rPr lang="en-IN" sz="2000" b="1" dirty="0" smtClean="0">
                <a:latin typeface="Book Antiqua" panose="02040602050305030304" pitchFamily="18" charset="0"/>
                <a:ea typeface="Times New Roman" panose="02020603050405020304" pitchFamily="18" charset="0"/>
                <a:cs typeface="Arial" panose="020B0604020202020204" pitchFamily="34" charset="0"/>
              </a:rPr>
              <a:t>Environmental </a:t>
            </a:r>
            <a:r>
              <a:rPr lang="en-IN" sz="2000" b="1" dirty="0">
                <a:latin typeface="Book Antiqua" panose="02040602050305030304" pitchFamily="18" charset="0"/>
                <a:ea typeface="Times New Roman" panose="02020603050405020304" pitchFamily="18" charset="0"/>
                <a:cs typeface="Arial" panose="020B0604020202020204" pitchFamily="34" charset="0"/>
              </a:rPr>
              <a:t>communities and plantation</a:t>
            </a:r>
            <a:endParaRPr lang="en-IN" sz="1400" dirty="0">
              <a:latin typeface="Times New Roman" panose="02020603050405020304" pitchFamily="18" charset="0"/>
              <a:ea typeface="Times New Roman" panose="02020603050405020304" pitchFamily="18" charset="0"/>
            </a:endParaRPr>
          </a:p>
          <a:p>
            <a:pPr marL="457200" lvl="0" indent="-457200" algn="just">
              <a:spcAft>
                <a:spcPts val="0"/>
              </a:spcAft>
              <a:buFont typeface="+mj-lt"/>
              <a:buAutoNum type="arabicPeriod" startAt="3"/>
              <a:tabLst>
                <a:tab pos="457200" algn="l"/>
              </a:tabLst>
            </a:pPr>
            <a:endParaRPr lang="en-IN" sz="2000" b="1" dirty="0" smtClean="0">
              <a:latin typeface="Book Antiqua" panose="02040602050305030304" pitchFamily="18" charset="0"/>
              <a:ea typeface="Times New Roman" panose="02020603050405020304" pitchFamily="18" charset="0"/>
              <a:cs typeface="Arial" panose="020B0604020202020204" pitchFamily="34" charset="0"/>
            </a:endParaRPr>
          </a:p>
          <a:p>
            <a:pPr marL="457200" lvl="0" indent="-457200" algn="just">
              <a:spcAft>
                <a:spcPts val="0"/>
              </a:spcAft>
              <a:buFont typeface="+mj-lt"/>
              <a:buAutoNum type="arabicPeriod" startAt="3"/>
              <a:tabLst>
                <a:tab pos="457200" algn="l"/>
              </a:tabLst>
            </a:pPr>
            <a:r>
              <a:rPr lang="en-IN" sz="2000" b="1" dirty="0" err="1">
                <a:latin typeface="Book Antiqua" panose="02040602050305030304" pitchFamily="18" charset="0"/>
                <a:ea typeface="Times New Roman" panose="02020603050405020304" pitchFamily="18" charset="0"/>
                <a:cs typeface="Arial" panose="020B0604020202020204" pitchFamily="34" charset="0"/>
              </a:rPr>
              <a:t>Welspun</a:t>
            </a:r>
            <a:r>
              <a:rPr lang="en-IN" sz="2000" b="1" dirty="0">
                <a:latin typeface="Book Antiqua" panose="02040602050305030304" pitchFamily="18" charset="0"/>
                <a:ea typeface="Times New Roman" panose="02020603050405020304" pitchFamily="18" charset="0"/>
                <a:cs typeface="Arial" panose="020B0604020202020204" pitchFamily="34" charset="0"/>
              </a:rPr>
              <a:t> </a:t>
            </a:r>
            <a:r>
              <a:rPr lang="en-IN" sz="2000" b="1" dirty="0">
                <a:latin typeface="Book Antiqua" panose="02040602050305030304" pitchFamily="18" charset="0"/>
                <a:ea typeface="Times New Roman" panose="02020603050405020304" pitchFamily="18" charset="0"/>
                <a:cs typeface="Arial" panose="020B0604020202020204" pitchFamily="34" charset="0"/>
              </a:rPr>
              <a:t>Super Sport </a:t>
            </a:r>
            <a:r>
              <a:rPr lang="en-IN" sz="2000" b="1" dirty="0">
                <a:latin typeface="Book Antiqua" panose="02040602050305030304" pitchFamily="18" charset="0"/>
                <a:ea typeface="Times New Roman" panose="02020603050405020304" pitchFamily="18" charset="0"/>
                <a:cs typeface="Arial" panose="020B0604020202020204" pitchFamily="34" charset="0"/>
              </a:rPr>
              <a:t>Women</a:t>
            </a:r>
          </a:p>
          <a:p>
            <a:pPr marL="457200" indent="-457200" algn="just">
              <a:spcAft>
                <a:spcPts val="0"/>
              </a:spcAft>
              <a:buFont typeface="+mj-lt"/>
              <a:buAutoNum type="arabicPeriod" startAt="3"/>
              <a:tabLst>
                <a:tab pos="457200" algn="l"/>
              </a:tabLst>
            </a:pPr>
            <a:endParaRPr lang="en-IN" sz="2000" b="1" dirty="0" smtClean="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r>
              <a:rPr lang="en-IN" sz="2000" b="1" dirty="0" smtClean="0">
                <a:latin typeface="Book Antiqua" panose="02040602050305030304" pitchFamily="18" charset="0"/>
                <a:ea typeface="Times New Roman" panose="02020603050405020304" pitchFamily="18" charset="0"/>
                <a:cs typeface="Arial" panose="020B0604020202020204" pitchFamily="34" charset="0"/>
              </a:rPr>
              <a:t>We-Volunteer</a:t>
            </a:r>
            <a:endParaRPr lang="en-IN" sz="2000" b="1" dirty="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endParaRPr lang="en-IN" sz="2000" b="1" dirty="0" smtClean="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r>
              <a:rPr lang="en-IN" sz="2000" b="1" dirty="0" smtClean="0">
                <a:latin typeface="Book Antiqua" panose="02040602050305030304" pitchFamily="18" charset="0"/>
                <a:ea typeface="Times New Roman" panose="02020603050405020304" pitchFamily="18" charset="0"/>
                <a:cs typeface="Arial" panose="020B0604020202020204" pitchFamily="34" charset="0"/>
              </a:rPr>
              <a:t>Institutional </a:t>
            </a:r>
            <a:r>
              <a:rPr lang="en-IN" sz="2000" b="1" dirty="0">
                <a:latin typeface="Book Antiqua" panose="02040602050305030304" pitchFamily="18" charset="0"/>
                <a:ea typeface="Times New Roman" panose="02020603050405020304" pitchFamily="18" charset="0"/>
                <a:cs typeface="Arial" panose="020B0604020202020204" pitchFamily="34" charset="0"/>
              </a:rPr>
              <a:t>Support</a:t>
            </a:r>
          </a:p>
          <a:p>
            <a:pPr marL="457200" indent="-457200" algn="just">
              <a:spcAft>
                <a:spcPts val="0"/>
              </a:spcAft>
              <a:buFont typeface="+mj-lt"/>
              <a:buAutoNum type="arabicPeriod" startAt="3"/>
              <a:tabLst>
                <a:tab pos="457200" algn="l"/>
              </a:tabLst>
            </a:pPr>
            <a:endParaRPr lang="en-IN" sz="2000" b="1" dirty="0" smtClean="0">
              <a:latin typeface="Book Antiqua" panose="02040602050305030304" pitchFamily="18" charset="0"/>
              <a:ea typeface="Times New Roman" panose="02020603050405020304" pitchFamily="18" charset="0"/>
              <a:cs typeface="Arial" panose="020B0604020202020204" pitchFamily="34" charset="0"/>
            </a:endParaRPr>
          </a:p>
          <a:p>
            <a:pPr marL="457200" indent="-457200" algn="just">
              <a:spcAft>
                <a:spcPts val="0"/>
              </a:spcAft>
              <a:buFont typeface="+mj-lt"/>
              <a:buAutoNum type="arabicPeriod" startAt="3"/>
              <a:tabLst>
                <a:tab pos="457200" algn="l"/>
              </a:tabLst>
            </a:pPr>
            <a:r>
              <a:rPr lang="en-IN" sz="2000" b="1" dirty="0" smtClean="0">
                <a:latin typeface="Book Antiqua" panose="02040602050305030304" pitchFamily="18" charset="0"/>
                <a:ea typeface="Times New Roman" panose="02020603050405020304" pitchFamily="18" charset="0"/>
                <a:cs typeface="Arial" panose="020B0604020202020204" pitchFamily="34" charset="0"/>
              </a:rPr>
              <a:t>Spend </a:t>
            </a:r>
            <a:r>
              <a:rPr lang="en-IN" sz="2000" b="1" dirty="0">
                <a:latin typeface="Book Antiqua" panose="02040602050305030304" pitchFamily="18" charset="0"/>
                <a:ea typeface="Times New Roman" panose="02020603050405020304" pitchFamily="18" charset="0"/>
                <a:cs typeface="Arial" panose="020B0604020202020204" pitchFamily="34" charset="0"/>
              </a:rPr>
              <a:t>on Covid-19</a:t>
            </a:r>
            <a:endParaRPr lang="en-US" sz="2000" b="1" dirty="0">
              <a:latin typeface="Book Antiqua" panose="0204060205030503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4772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t="34934" b="32194"/>
          <a:stretch/>
        </p:blipFill>
        <p:spPr>
          <a:xfrm>
            <a:off x="105891" y="0"/>
            <a:ext cx="2667000" cy="533400"/>
          </a:xfrm>
          <a:prstGeom prst="rect">
            <a:avLst/>
          </a:prstGeom>
        </p:spPr>
      </p:pic>
      <p:sp>
        <p:nvSpPr>
          <p:cNvPr id="18" name="Rectangle 17"/>
          <p:cNvSpPr/>
          <p:nvPr/>
        </p:nvSpPr>
        <p:spPr>
          <a:xfrm>
            <a:off x="156962" y="838200"/>
            <a:ext cx="8777757" cy="1792798"/>
          </a:xfrm>
          <a:prstGeom prst="rect">
            <a:avLst/>
          </a:prstGeom>
        </p:spPr>
        <p:txBody>
          <a:bodyPr wrap="square">
            <a:spAutoFit/>
          </a:bodyPr>
          <a:lstStyle/>
          <a:p>
            <a:pPr algn="just"/>
            <a:r>
              <a:rPr lang="en-US" sz="2000" b="1" dirty="0">
                <a:solidFill>
                  <a:prstClr val="black"/>
                </a:solidFill>
                <a:latin typeface="Times New Roman" panose="02020603050405020304" pitchFamily="18" charset="0"/>
                <a:cs typeface="Times New Roman" panose="02020603050405020304" pitchFamily="18" charset="0"/>
              </a:rPr>
              <a:t>Objective: </a:t>
            </a:r>
            <a:r>
              <a:rPr lang="en-US" sz="2000" dirty="0">
                <a:solidFill>
                  <a:prstClr val="black"/>
                </a:solidFill>
                <a:latin typeface="Times New Roman" panose="02020603050405020304" pitchFamily="18" charset="0"/>
                <a:cs typeface="Times New Roman" panose="02020603050405020304" pitchFamily="18" charset="0"/>
              </a:rPr>
              <a:t>The project aims at improving learning levels outcome of students from government schools by merging the interventions of Digital Classroom, Shiksha Saathis (Para Teacher) and Teacher Trainings along with volunteers from the villages to promote education.</a:t>
            </a:r>
          </a:p>
          <a:p>
            <a:pPr algn="just"/>
            <a:endParaRPr lang="en-US" sz="1050" b="1" dirty="0">
              <a:solidFill>
                <a:prstClr val="black"/>
              </a:solidFill>
              <a:latin typeface="Times New Roman" panose="02020603050405020304" pitchFamily="18" charset="0"/>
              <a:cs typeface="Times New Roman" panose="02020603050405020304" pitchFamily="18" charset="0"/>
            </a:endParaRPr>
          </a:p>
          <a:p>
            <a:pPr algn="just"/>
            <a:r>
              <a:rPr lang="en-US" sz="2000" b="1" dirty="0">
                <a:solidFill>
                  <a:prstClr val="black"/>
                </a:solidFill>
                <a:latin typeface="Times New Roman" panose="02020603050405020304" pitchFamily="18" charset="0"/>
                <a:cs typeface="Times New Roman" panose="02020603050405020304" pitchFamily="18" charset="0"/>
              </a:rPr>
              <a:t>Locations: </a:t>
            </a:r>
            <a:r>
              <a:rPr lang="en-US" sz="2000" dirty="0">
                <a:solidFill>
                  <a:prstClr val="black"/>
                </a:solidFill>
                <a:latin typeface="Times New Roman" panose="02020603050405020304" pitchFamily="18" charset="0"/>
                <a:cs typeface="Times New Roman" panose="02020603050405020304" pitchFamily="18" charset="0"/>
              </a:rPr>
              <a:t>Anjar, Dahej, </a:t>
            </a:r>
            <a:r>
              <a:rPr lang="en-US" sz="2000" dirty="0" err="1">
                <a:solidFill>
                  <a:prstClr val="black"/>
                </a:solidFill>
                <a:latin typeface="Times New Roman" panose="02020603050405020304" pitchFamily="18" charset="0"/>
                <a:cs typeface="Times New Roman" panose="02020603050405020304" pitchFamily="18" charset="0"/>
              </a:rPr>
              <a:t>Jhagadia</a:t>
            </a:r>
            <a:r>
              <a:rPr lang="en-US" sz="2000" dirty="0">
                <a:solidFill>
                  <a:prstClr val="black"/>
                </a:solidFill>
                <a:latin typeface="Times New Roman" panose="02020603050405020304" pitchFamily="18" charset="0"/>
                <a:cs typeface="Times New Roman" panose="02020603050405020304" pitchFamily="18" charset="0"/>
              </a:rPr>
              <a:t> and Valsad.</a:t>
            </a:r>
            <a:endParaRPr lang="en-US" sz="2000" b="1" dirty="0">
              <a:solidFill>
                <a:prstClr val="black"/>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27509" y="4340825"/>
            <a:ext cx="2240578"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Learning Levels  Summer Camp</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12317"/>
          <a:stretch/>
        </p:blipFill>
        <p:spPr>
          <a:xfrm>
            <a:off x="6593818" y="2974232"/>
            <a:ext cx="2245382" cy="1376678"/>
          </a:xfrm>
          <a:prstGeom prst="rect">
            <a:avLst/>
          </a:prstGeom>
          <a:noFill/>
          <a:ln w="12700">
            <a:solidFill>
              <a:schemeClr val="tx1"/>
            </a:solidFill>
          </a:ln>
        </p:spPr>
      </p:pic>
      <p:sp>
        <p:nvSpPr>
          <p:cNvPr id="21" name="Rectangle 20"/>
          <p:cNvSpPr/>
          <p:nvPr/>
        </p:nvSpPr>
        <p:spPr>
          <a:xfrm>
            <a:off x="6623246" y="4350910"/>
            <a:ext cx="2163054"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Ved Vidyalaya</a:t>
            </a:r>
            <a:endParaRPr lang="en-US" sz="1500" dirty="0">
              <a:solidFill>
                <a:prstClr val="black"/>
              </a:solidFill>
              <a:latin typeface="Agency FB" panose="020B0503020202020204" pitchFamily="34" charset="0"/>
            </a:endParaRP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17302"/>
          <a:stretch/>
        </p:blipFill>
        <p:spPr>
          <a:xfrm>
            <a:off x="299748" y="2974232"/>
            <a:ext cx="2051127" cy="1376678"/>
          </a:xfrm>
          <a:prstGeom prst="rect">
            <a:avLst/>
          </a:prstGeom>
          <a:ln w="12700">
            <a:solidFill>
              <a:schemeClr val="tx1"/>
            </a:solidFill>
          </a:ln>
        </p:spPr>
      </p:pic>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6311" r="16048"/>
          <a:stretch/>
        </p:blipFill>
        <p:spPr>
          <a:xfrm>
            <a:off x="3522551" y="2978161"/>
            <a:ext cx="2168339" cy="1372750"/>
          </a:xfrm>
          <a:prstGeom prst="rect">
            <a:avLst/>
          </a:prstGeom>
          <a:ln w="12700">
            <a:solidFill>
              <a:schemeClr val="tx1"/>
            </a:solidFill>
          </a:ln>
        </p:spPr>
      </p:pic>
      <p:sp>
        <p:nvSpPr>
          <p:cNvPr id="24" name="Rectangle 23"/>
          <p:cNvSpPr/>
          <p:nvPr/>
        </p:nvSpPr>
        <p:spPr>
          <a:xfrm>
            <a:off x="3522551" y="4323919"/>
            <a:ext cx="2168339" cy="323165"/>
          </a:xfrm>
          <a:prstGeom prst="rect">
            <a:avLst/>
          </a:prstGeom>
        </p:spPr>
        <p:txBody>
          <a:bodyPr wrap="square">
            <a:spAutoFit/>
          </a:bodyPr>
          <a:lstStyle/>
          <a:p>
            <a:pPr algn="ctr"/>
            <a:r>
              <a:rPr lang="en-US" sz="1500" b="1" dirty="0" err="1">
                <a:solidFill>
                  <a:prstClr val="black"/>
                </a:solidFill>
                <a:latin typeface="Agency FB" panose="020B0503020202020204" pitchFamily="34" charset="0"/>
              </a:rPr>
              <a:t>Shala</a:t>
            </a:r>
            <a:r>
              <a:rPr lang="en-US" sz="1500" b="1" dirty="0">
                <a:solidFill>
                  <a:prstClr val="black"/>
                </a:solidFill>
                <a:latin typeface="Agency FB" panose="020B0503020202020204" pitchFamily="34" charset="0"/>
              </a:rPr>
              <a:t> </a:t>
            </a:r>
            <a:r>
              <a:rPr lang="en-US" sz="1500" b="1" dirty="0" err="1">
                <a:solidFill>
                  <a:prstClr val="black"/>
                </a:solidFill>
                <a:latin typeface="Agency FB" panose="020B0503020202020204" pitchFamily="34" charset="0"/>
              </a:rPr>
              <a:t>Praveshutsav</a:t>
            </a:r>
            <a:endParaRPr lang="en-US" sz="1500" b="1" dirty="0">
              <a:solidFill>
                <a:prstClr val="black"/>
              </a:solidFill>
              <a:latin typeface="Agency FB" panose="020B0503020202020204" pitchFamily="34" charset="0"/>
            </a:endParaRPr>
          </a:p>
        </p:txBody>
      </p:sp>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7868" r="13089"/>
          <a:stretch/>
        </p:blipFill>
        <p:spPr>
          <a:xfrm>
            <a:off x="285260" y="4647306"/>
            <a:ext cx="2028491" cy="1383085"/>
          </a:xfrm>
          <a:prstGeom prst="rect">
            <a:avLst/>
          </a:prstGeom>
          <a:ln w="12700">
            <a:solidFill>
              <a:schemeClr val="tx1"/>
            </a:solidFill>
          </a:ln>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3648" y="4641516"/>
            <a:ext cx="2245382" cy="1371600"/>
          </a:xfrm>
          <a:prstGeom prst="rect">
            <a:avLst/>
          </a:prstGeom>
          <a:ln w="12700">
            <a:solidFill>
              <a:schemeClr val="tx1"/>
            </a:solidFill>
          </a:ln>
        </p:spPr>
      </p:pic>
      <p:sp>
        <p:nvSpPr>
          <p:cNvPr id="27" name="Rectangle 26"/>
          <p:cNvSpPr/>
          <p:nvPr/>
        </p:nvSpPr>
        <p:spPr>
          <a:xfrm>
            <a:off x="170360" y="5988086"/>
            <a:ext cx="2240578"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Learning Camp in School</a:t>
            </a:r>
          </a:p>
        </p:txBody>
      </p:sp>
      <p:sp>
        <p:nvSpPr>
          <p:cNvPr id="28" name="Rectangle 27"/>
          <p:cNvSpPr/>
          <p:nvPr/>
        </p:nvSpPr>
        <p:spPr>
          <a:xfrm>
            <a:off x="6566097" y="5998171"/>
            <a:ext cx="2163054"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Digital Smart Classroom</a:t>
            </a:r>
            <a:endParaRPr lang="en-US" sz="1500" dirty="0">
              <a:solidFill>
                <a:prstClr val="black"/>
              </a:solidFill>
              <a:latin typeface="Agency FB" panose="020B0503020202020204" pitchFamily="34" charset="0"/>
            </a:endParaRPr>
          </a:p>
        </p:txBody>
      </p:sp>
      <p:sp>
        <p:nvSpPr>
          <p:cNvPr id="29" name="Rectangle 28"/>
          <p:cNvSpPr/>
          <p:nvPr/>
        </p:nvSpPr>
        <p:spPr>
          <a:xfrm>
            <a:off x="3475487" y="6001435"/>
            <a:ext cx="2168339" cy="323165"/>
          </a:xfrm>
          <a:prstGeom prst="rect">
            <a:avLst/>
          </a:prstGeom>
        </p:spPr>
        <p:txBody>
          <a:bodyPr wrap="square">
            <a:spAutoFit/>
          </a:bodyPr>
          <a:lstStyle/>
          <a:p>
            <a:pPr algn="ctr"/>
            <a:r>
              <a:rPr lang="en-US" sz="1500" b="1" dirty="0">
                <a:solidFill>
                  <a:prstClr val="black"/>
                </a:solidFill>
                <a:latin typeface="Agency FB" panose="020B0503020202020204" pitchFamily="34" charset="0"/>
              </a:rPr>
              <a:t>Meeting with SMC Members</a:t>
            </a:r>
          </a:p>
        </p:txBody>
      </p:sp>
      <p:pic>
        <p:nvPicPr>
          <p:cNvPr id="30" name="Picture 29"/>
          <p:cNvPicPr>
            <a:picLocks noChangeAspect="1"/>
          </p:cNvPicPr>
          <p:nvPr/>
        </p:nvPicPr>
        <p:blipFill rotWithShape="1">
          <a:blip r:embed="rId8" cstate="print">
            <a:extLst>
              <a:ext uri="{28A0092B-C50C-407E-A947-70E740481C1C}">
                <a14:useLocalDpi xmlns:a14="http://schemas.microsoft.com/office/drawing/2010/main" val="0"/>
              </a:ext>
            </a:extLst>
          </a:blip>
          <a:srcRect r="32169"/>
          <a:stretch/>
        </p:blipFill>
        <p:spPr>
          <a:xfrm>
            <a:off x="3525869" y="4647728"/>
            <a:ext cx="2156640" cy="1390028"/>
          </a:xfrm>
          <a:prstGeom prst="rect">
            <a:avLst/>
          </a:prstGeom>
          <a:ln w="12700">
            <a:solidFill>
              <a:schemeClr val="tx1"/>
            </a:solidFill>
          </a:ln>
        </p:spPr>
      </p:pic>
    </p:spTree>
    <p:extLst>
      <p:ext uri="{BB962C8B-B14F-4D97-AF65-F5344CB8AC3E}">
        <p14:creationId xmlns:p14="http://schemas.microsoft.com/office/powerpoint/2010/main" val="1006124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682" y="5777807"/>
            <a:ext cx="2686318" cy="954107"/>
          </a:xfrm>
          <a:prstGeom prst="rect">
            <a:avLst/>
          </a:prstGeom>
        </p:spPr>
        <p:txBody>
          <a:bodyPr wrap="square">
            <a:spAutoFit/>
          </a:bodyPr>
          <a:lstStyle/>
          <a:p>
            <a:pPr algn="ctr"/>
            <a:r>
              <a:rPr lang="en-US" sz="2800" b="1" dirty="0" smtClean="0">
                <a:latin typeface="Agency FB" panose="020B0503020202020204" pitchFamily="34" charset="0"/>
              </a:rPr>
              <a:t>Livelihood Opportunities</a:t>
            </a:r>
            <a:endParaRPr lang="en-US" sz="2800" dirty="0">
              <a:latin typeface="Agency FB" panose="020B0503020202020204" pitchFamily="34" charset="0"/>
            </a:endParaRPr>
          </a:p>
        </p:txBody>
      </p:sp>
      <p:sp>
        <p:nvSpPr>
          <p:cNvPr id="7" name="Rectangle 6"/>
          <p:cNvSpPr/>
          <p:nvPr/>
        </p:nvSpPr>
        <p:spPr>
          <a:xfrm>
            <a:off x="3170856" y="5777807"/>
            <a:ext cx="2686318" cy="954107"/>
          </a:xfrm>
          <a:prstGeom prst="rect">
            <a:avLst/>
          </a:prstGeom>
        </p:spPr>
        <p:txBody>
          <a:bodyPr wrap="square">
            <a:spAutoFit/>
          </a:bodyPr>
          <a:lstStyle/>
          <a:p>
            <a:pPr algn="ctr"/>
            <a:r>
              <a:rPr lang="en-US" sz="2800" b="1" dirty="0" smtClean="0">
                <a:latin typeface="Agency FB" panose="020B0503020202020204" pitchFamily="34" charset="0"/>
              </a:rPr>
              <a:t>Improved Healthcare</a:t>
            </a:r>
            <a:endParaRPr lang="en-US" sz="2800" dirty="0">
              <a:latin typeface="Agency FB" panose="020B0503020202020204" pitchFamily="34" charset="0"/>
            </a:endParaRPr>
          </a:p>
        </p:txBody>
      </p:sp>
      <p:sp>
        <p:nvSpPr>
          <p:cNvPr id="10" name="Rectangle 9"/>
          <p:cNvSpPr/>
          <p:nvPr/>
        </p:nvSpPr>
        <p:spPr>
          <a:xfrm>
            <a:off x="6096000" y="5777807"/>
            <a:ext cx="2686318" cy="523220"/>
          </a:xfrm>
          <a:prstGeom prst="rect">
            <a:avLst/>
          </a:prstGeom>
        </p:spPr>
        <p:txBody>
          <a:bodyPr wrap="square">
            <a:spAutoFit/>
          </a:bodyPr>
          <a:lstStyle/>
          <a:p>
            <a:pPr algn="ctr"/>
            <a:r>
              <a:rPr lang="en-US" sz="2800" b="1" dirty="0" smtClean="0">
                <a:latin typeface="Agency FB" panose="020B0503020202020204" pitchFamily="34" charset="0"/>
              </a:rPr>
              <a:t>Community Health</a:t>
            </a:r>
            <a:endParaRPr lang="en-US" sz="2800" dirty="0">
              <a:latin typeface="Agency FB" panose="020B0503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96611"/>
            <a:ext cx="2534717" cy="1689811"/>
          </a:xfrm>
          <a:prstGeom prst="rect">
            <a:avLst/>
          </a:prstGeom>
          <a:ln w="19050">
            <a:solidFill>
              <a:schemeClr val="tx1"/>
            </a:solidFill>
          </a:ln>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35796"/>
          <a:stretch/>
        </p:blipFill>
        <p:spPr>
          <a:xfrm>
            <a:off x="3352800" y="3996611"/>
            <a:ext cx="2438400" cy="1709058"/>
          </a:xfrm>
          <a:prstGeom prst="rect">
            <a:avLst/>
          </a:prstGeom>
          <a:ln w="12700">
            <a:solidFill>
              <a:schemeClr val="tx1"/>
            </a:solidFill>
          </a:ln>
        </p:spPr>
      </p:pic>
      <p:sp>
        <p:nvSpPr>
          <p:cNvPr id="11" name="Rectangle 10"/>
          <p:cNvSpPr/>
          <p:nvPr/>
        </p:nvSpPr>
        <p:spPr>
          <a:xfrm>
            <a:off x="156962" y="762000"/>
            <a:ext cx="8806734" cy="2554545"/>
          </a:xfrm>
          <a:prstGeom prst="rect">
            <a:avLst/>
          </a:prstGeom>
        </p:spPr>
        <p:txBody>
          <a:bodyPr wrap="square">
            <a:spAutoFit/>
          </a:bodyPr>
          <a:lstStyle/>
          <a:p>
            <a:pPr algn="just"/>
            <a:r>
              <a:rPr lang="en-US" sz="2000" b="1" dirty="0" smtClean="0">
                <a:solidFill>
                  <a:prstClr val="black"/>
                </a:solidFill>
                <a:latin typeface="Times New Roman" panose="02020603050405020304" pitchFamily="18" charset="0"/>
                <a:cs typeface="Times New Roman" panose="02020603050405020304" pitchFamily="18" charset="0"/>
              </a:rPr>
              <a:t>Objective</a:t>
            </a:r>
            <a:r>
              <a:rPr lang="en-US" sz="2000" b="1" dirty="0">
                <a:solidFill>
                  <a:prstClr val="black"/>
                </a:solidFill>
                <a:latin typeface="Times New Roman" panose="02020603050405020304" pitchFamily="18" charset="0"/>
                <a:cs typeface="Times New Roman" panose="02020603050405020304" pitchFamily="18" charset="0"/>
              </a:rPr>
              <a:t>: </a:t>
            </a:r>
            <a:r>
              <a:rPr lang="en-US" sz="2000" kern="0" dirty="0">
                <a:solidFill>
                  <a:prstClr val="black"/>
                </a:solidFill>
                <a:latin typeface="Times New Roman" panose="02020603050405020304" pitchFamily="18" charset="0"/>
                <a:cs typeface="Times New Roman" panose="02020603050405020304" pitchFamily="18" charset="0"/>
              </a:rPr>
              <a:t>To empower women in rural areas by improving health practices and creating sustainable farm and non farm based livelihood opportunities.</a:t>
            </a:r>
            <a:endParaRPr lang="en-US" sz="2000" dirty="0">
              <a:solidFill>
                <a:prstClr val="black"/>
              </a:solidFill>
              <a:latin typeface="Times New Roman" panose="02020603050405020304" pitchFamily="18" charset="0"/>
              <a:cs typeface="Times New Roman" panose="02020603050405020304" pitchFamily="18" charset="0"/>
            </a:endParaRPr>
          </a:p>
          <a:p>
            <a:pPr algn="just"/>
            <a:endParaRPr lang="en-US" sz="2000" b="1" dirty="0">
              <a:solidFill>
                <a:prstClr val="black"/>
              </a:solidFill>
              <a:latin typeface="Times New Roman" panose="02020603050405020304" pitchFamily="18" charset="0"/>
              <a:cs typeface="Times New Roman" panose="02020603050405020304" pitchFamily="18" charset="0"/>
            </a:endParaRPr>
          </a:p>
          <a:p>
            <a:pPr algn="just"/>
            <a:r>
              <a:rPr lang="en-US" sz="2000" b="1" dirty="0">
                <a:solidFill>
                  <a:prstClr val="black"/>
                </a:solidFill>
                <a:latin typeface="Times New Roman" panose="02020603050405020304" pitchFamily="18" charset="0"/>
                <a:cs typeface="Times New Roman" panose="02020603050405020304" pitchFamily="18" charset="0"/>
              </a:rPr>
              <a:t>About:</a:t>
            </a:r>
            <a:r>
              <a:rPr lang="en-US" sz="2000" dirty="0">
                <a:solidFill>
                  <a:prstClr val="black"/>
                </a:solidFill>
                <a:latin typeface="Times New Roman" panose="02020603050405020304" pitchFamily="18" charset="0"/>
                <a:cs typeface="Times New Roman" panose="02020603050405020304" pitchFamily="18" charset="0"/>
              </a:rPr>
              <a:t> Individual and Group Enterprises to create livelihood opportunities. The health aspect of the program focuses on improvement in preventive and curative health aspects of adolescent girls and women.</a:t>
            </a:r>
          </a:p>
          <a:p>
            <a:pPr algn="just"/>
            <a:endParaRPr lang="en-US" sz="2000" b="1" dirty="0">
              <a:solidFill>
                <a:prstClr val="black"/>
              </a:solidFill>
              <a:latin typeface="Times New Roman" panose="02020603050405020304" pitchFamily="18" charset="0"/>
              <a:cs typeface="Times New Roman" panose="02020603050405020304" pitchFamily="18" charset="0"/>
            </a:endParaRPr>
          </a:p>
          <a:p>
            <a:pPr algn="just"/>
            <a:r>
              <a:rPr lang="en-US" sz="2000" b="1" dirty="0">
                <a:solidFill>
                  <a:prstClr val="black"/>
                </a:solidFill>
                <a:latin typeface="Times New Roman" panose="02020603050405020304" pitchFamily="18" charset="0"/>
                <a:cs typeface="Times New Roman" panose="02020603050405020304" pitchFamily="18" charset="0"/>
              </a:rPr>
              <a:t>Locations: </a:t>
            </a:r>
            <a:r>
              <a:rPr lang="en-US" sz="2000" dirty="0">
                <a:solidFill>
                  <a:prstClr val="black"/>
                </a:solidFill>
                <a:latin typeface="Times New Roman" panose="02020603050405020304" pitchFamily="18" charset="0"/>
                <a:cs typeface="Times New Roman" panose="02020603050405020304" pitchFamily="18" charset="0"/>
              </a:rPr>
              <a:t>Anjar and Vapi.</a:t>
            </a:r>
            <a:r>
              <a:rPr lang="en-US" sz="2000" b="1" dirty="0">
                <a:solidFill>
                  <a:prstClr val="black"/>
                </a:solidFill>
                <a:latin typeface="Times New Roman" panose="02020603050405020304" pitchFamily="18" charset="0"/>
                <a:cs typeface="Times New Roman" panose="02020603050405020304" pitchFamily="18" charset="0"/>
              </a:rPr>
              <a:t> </a:t>
            </a:r>
            <a:endParaRPr lang="en-US" sz="2000" b="1" dirty="0">
              <a:solidFill>
                <a:srgbClr val="FFC00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24" y="3996611"/>
            <a:ext cx="2608940" cy="1709058"/>
          </a:xfrm>
          <a:prstGeom prst="rect">
            <a:avLst/>
          </a:prstGeom>
          <a:ln w="12700">
            <a:solidFill>
              <a:schemeClr val="tx1"/>
            </a:solidFill>
          </a:ln>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666" t="36303" r="5000" b="34934"/>
          <a:stretch/>
        </p:blipFill>
        <p:spPr>
          <a:xfrm>
            <a:off x="50800" y="0"/>
            <a:ext cx="2692400" cy="533400"/>
          </a:xfrm>
          <a:prstGeom prst="rect">
            <a:avLst/>
          </a:prstGeom>
        </p:spPr>
      </p:pic>
    </p:spTree>
    <p:extLst>
      <p:ext uri="{BB962C8B-B14F-4D97-AF65-F5344CB8AC3E}">
        <p14:creationId xmlns:p14="http://schemas.microsoft.com/office/powerpoint/2010/main" val="2716713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68B53F-8CF9-4049-8218-62ADD45BE2B0}" type="slidenum">
              <a:rPr lang="en-US" smtClean="0"/>
              <a:pPr>
                <a:defRPr/>
              </a:pPr>
              <a:t>6</a:t>
            </a:fld>
            <a:endParaRPr lang="en-US" dirty="0"/>
          </a:p>
        </p:txBody>
      </p:sp>
      <p:sp>
        <p:nvSpPr>
          <p:cNvPr id="5" name="Rectangle 4"/>
          <p:cNvSpPr/>
          <p:nvPr/>
        </p:nvSpPr>
        <p:spPr>
          <a:xfrm>
            <a:off x="28977" y="0"/>
            <a:ext cx="5305023" cy="677108"/>
          </a:xfrm>
          <a:prstGeom prst="rect">
            <a:avLst/>
          </a:prstGeom>
        </p:spPr>
        <p:txBody>
          <a:bodyPr wrap="square">
            <a:spAutoFit/>
          </a:bodyPr>
          <a:lstStyle/>
          <a:p>
            <a:pPr algn="ctr"/>
            <a:r>
              <a:rPr lang="en-IN" sz="2400" b="1" dirty="0" smtClean="0">
                <a:latin typeface="Agency FB" panose="020B0503020202020204" pitchFamily="34" charset="0"/>
              </a:rPr>
              <a:t>Environmental programs and Tree plantations</a:t>
            </a:r>
            <a:endParaRPr lang="en-IN" sz="2400" b="1" dirty="0">
              <a:latin typeface="Agency FB" panose="020B0503020202020204" pitchFamily="34" charset="0"/>
            </a:endParaRPr>
          </a:p>
          <a:p>
            <a:endParaRPr lang="en-US" sz="1400" b="1" dirty="0">
              <a:solidFill>
                <a:srgbClr val="FFFF00"/>
              </a:solidFill>
              <a:latin typeface="Agency FB" panose="020B0503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761" b="27511"/>
          <a:stretch/>
        </p:blipFill>
        <p:spPr>
          <a:xfrm>
            <a:off x="609600" y="717551"/>
            <a:ext cx="8022771" cy="2559049"/>
          </a:xfrm>
          <a:prstGeom prst="rect">
            <a:avLst/>
          </a:prstGeom>
          <a:ln w="1905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505200"/>
            <a:ext cx="2341973" cy="2514600"/>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44" y="3505200"/>
            <a:ext cx="2674656" cy="2514599"/>
          </a:xfrm>
          <a:prstGeom prst="rect">
            <a:avLst/>
          </a:prstGeom>
          <a:ln w="19050">
            <a:solidFill>
              <a:schemeClr val="tx1"/>
            </a:solidFill>
          </a:ln>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4200" y="3505200"/>
            <a:ext cx="2667000" cy="2514599"/>
          </a:xfrm>
          <a:prstGeom prst="rect">
            <a:avLst/>
          </a:prstGeom>
          <a:ln w="19050">
            <a:solidFill>
              <a:schemeClr val="tx1"/>
            </a:solidFill>
          </a:ln>
        </p:spPr>
      </p:pic>
    </p:spTree>
    <p:extLst>
      <p:ext uri="{BB962C8B-B14F-4D97-AF65-F5344CB8AC3E}">
        <p14:creationId xmlns:p14="http://schemas.microsoft.com/office/powerpoint/2010/main" val="1029536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5833" r="25000"/>
          <a:stretch/>
        </p:blipFill>
        <p:spPr>
          <a:xfrm>
            <a:off x="76200" y="0"/>
            <a:ext cx="800100" cy="842902"/>
          </a:xfrm>
          <a:prstGeom prst="rect">
            <a:avLst/>
          </a:prstGeom>
        </p:spPr>
      </p:pic>
      <p:sp>
        <p:nvSpPr>
          <p:cNvPr id="14" name="Rectangle 13"/>
          <p:cNvSpPr/>
          <p:nvPr/>
        </p:nvSpPr>
        <p:spPr>
          <a:xfrm>
            <a:off x="984322" y="76200"/>
            <a:ext cx="3282878" cy="415498"/>
          </a:xfrm>
          <a:prstGeom prst="rect">
            <a:avLst/>
          </a:prstGeom>
        </p:spPr>
        <p:txBody>
          <a:bodyPr wrap="square">
            <a:spAutoFit/>
          </a:bodyPr>
          <a:lstStyle/>
          <a:p>
            <a:r>
              <a:rPr lang="en-US" sz="2100" b="1" dirty="0">
                <a:solidFill>
                  <a:prstClr val="black"/>
                </a:solidFill>
                <a:latin typeface="Agency FB" panose="020B0503020202020204" pitchFamily="34" charset="0"/>
              </a:rPr>
              <a:t>Welspun Super Sport Women</a:t>
            </a:r>
          </a:p>
        </p:txBody>
      </p:sp>
      <p:sp>
        <p:nvSpPr>
          <p:cNvPr id="17" name="Rectangle 16"/>
          <p:cNvSpPr/>
          <p:nvPr/>
        </p:nvSpPr>
        <p:spPr>
          <a:xfrm>
            <a:off x="114300" y="914400"/>
            <a:ext cx="9029700" cy="707886"/>
          </a:xfrm>
          <a:prstGeom prst="rect">
            <a:avLst/>
          </a:prstGeom>
        </p:spPr>
        <p:txBody>
          <a:bodyPr wrap="square">
            <a:spAutoFit/>
          </a:bodyPr>
          <a:lstStyle/>
          <a:p>
            <a:pPr algn="just"/>
            <a:r>
              <a:rPr lang="en-US" sz="2000" b="1" dirty="0">
                <a:solidFill>
                  <a:prstClr val="black"/>
                </a:solidFill>
                <a:latin typeface="Times New Roman" panose="02020603050405020304" pitchFamily="18" charset="0"/>
                <a:cs typeface="Times New Roman" panose="02020603050405020304" pitchFamily="18" charset="0"/>
              </a:rPr>
              <a:t>Objective:</a:t>
            </a:r>
            <a:r>
              <a:rPr lang="en-US" sz="2000" kern="0" dirty="0">
                <a:solidFill>
                  <a:prstClr val="black"/>
                </a:solidFill>
                <a:latin typeface="Times New Roman" panose="02020603050405020304" pitchFamily="18" charset="0"/>
                <a:cs typeface="Times New Roman" panose="02020603050405020304" pitchFamily="18" charset="0"/>
              </a:rPr>
              <a:t> To empower female athletes coming from challenging backgrounds, in achieving their sporting endeavors and creating ambassadors of change.</a:t>
            </a:r>
          </a:p>
        </p:txBody>
      </p:sp>
      <p:graphicFrame>
        <p:nvGraphicFramePr>
          <p:cNvPr id="18" name="Table 17"/>
          <p:cNvGraphicFramePr>
            <a:graphicFrameLocks noGrp="1"/>
          </p:cNvGraphicFramePr>
          <p:nvPr>
            <p:extLst/>
          </p:nvPr>
        </p:nvGraphicFramePr>
        <p:xfrm>
          <a:off x="4742645" y="4158246"/>
          <a:ext cx="4143781" cy="1723296"/>
        </p:xfrm>
        <a:graphic>
          <a:graphicData uri="http://schemas.openxmlformats.org/drawingml/2006/table">
            <a:tbl>
              <a:tblPr>
                <a:tableStyleId>{5940675A-B579-460E-94D1-54222C63F5DA}</a:tableStyleId>
              </a:tblPr>
              <a:tblGrid>
                <a:gridCol w="647163"/>
                <a:gridCol w="1325346"/>
                <a:gridCol w="1085636"/>
                <a:gridCol w="1085636"/>
              </a:tblGrid>
              <a:tr h="464344">
                <a:tc>
                  <a:txBody>
                    <a:bodyPr/>
                    <a:lstStyle/>
                    <a:p>
                      <a:pPr algn="ctr" fontAlgn="ctr"/>
                      <a:r>
                        <a:rPr lang="en-US" sz="1500" b="1" i="0" u="none" strike="noStrike" dirty="0" smtClean="0">
                          <a:solidFill>
                            <a:srgbClr val="000000"/>
                          </a:solidFill>
                          <a:effectLst/>
                          <a:latin typeface="Times New Roman" panose="02020603050405020304" pitchFamily="18" charset="0"/>
                          <a:cs typeface="Times New Roman" panose="02020603050405020304" pitchFamily="18" charset="0"/>
                        </a:rPr>
                        <a:t>Sr. No.</a:t>
                      </a:r>
                      <a:endParaRPr lang="en-IN"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IN" sz="1500" b="1" u="none" strike="noStrike" dirty="0">
                          <a:effectLst/>
                          <a:latin typeface="Times New Roman" panose="02020603050405020304" pitchFamily="18" charset="0"/>
                          <a:cs typeface="Times New Roman" panose="02020603050405020304" pitchFamily="18" charset="0"/>
                        </a:rPr>
                        <a:t>Particulars</a:t>
                      </a:r>
                      <a:endParaRPr lang="en-IN" sz="15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500" b="1" i="0" u="none" strike="noStrike" dirty="0" smtClean="0">
                          <a:solidFill>
                            <a:srgbClr val="000000"/>
                          </a:solidFill>
                          <a:effectLst/>
                          <a:latin typeface="Times New Roman" panose="02020603050405020304" pitchFamily="18" charset="0"/>
                          <a:cs typeface="Times New Roman" panose="02020603050405020304" pitchFamily="18" charset="0"/>
                        </a:rPr>
                        <a:t>Target</a:t>
                      </a:r>
                    </a:p>
                    <a:p>
                      <a:pPr algn="ctr" fontAlgn="ctr"/>
                      <a:r>
                        <a:rPr lang="en-US" sz="1500" b="1" i="0" u="none" strike="noStrike" dirty="0" smtClean="0">
                          <a:solidFill>
                            <a:srgbClr val="000000"/>
                          </a:solidFill>
                          <a:effectLst/>
                          <a:latin typeface="Times New Roman" panose="02020603050405020304" pitchFamily="18" charset="0"/>
                          <a:cs typeface="Times New Roman" panose="02020603050405020304" pitchFamily="18" charset="0"/>
                        </a:rPr>
                        <a:t>22-23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fontAlgn="ctr"/>
                      <a:r>
                        <a:rPr lang="en-US" sz="1500" b="1" i="0" u="none" strike="noStrike" dirty="0" smtClean="0">
                          <a:solidFill>
                            <a:srgbClr val="000000"/>
                          </a:solidFill>
                          <a:effectLst/>
                          <a:latin typeface="Times New Roman" panose="02020603050405020304" pitchFamily="18" charset="0"/>
                          <a:cs typeface="Times New Roman" panose="02020603050405020304" pitchFamily="18" charset="0"/>
                        </a:rPr>
                        <a:t>Achieved</a:t>
                      </a:r>
                    </a:p>
                    <a:p>
                      <a:pPr algn="ctr" fontAlgn="ctr"/>
                      <a:r>
                        <a:rPr lang="en-US" sz="1500" b="1" i="0" u="none" strike="noStrike" dirty="0" smtClean="0">
                          <a:solidFill>
                            <a:srgbClr val="000000"/>
                          </a:solidFill>
                          <a:effectLst/>
                          <a:latin typeface="Times New Roman" panose="02020603050405020304" pitchFamily="18" charset="0"/>
                          <a:cs typeface="Times New Roman" panose="02020603050405020304" pitchFamily="18" charset="0"/>
                        </a:rPr>
                        <a:t>22-23</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314738">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fontAlgn="ctr"/>
                      <a:r>
                        <a:rPr lang="en-IN"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Athletes</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40</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29</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14738">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Medals</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150</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48</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14738">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3</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Featured Articles</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50</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04</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r h="314738">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4</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l"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Sport</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20</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c>
                  <a:txBody>
                    <a:bodyPr/>
                    <a:lstStyle/>
                    <a:p>
                      <a:pPr algn="ctr" fontAlgn="ct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19</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DF4"/>
                    </a:solidFill>
                  </a:tcPr>
                </a:tc>
              </a:tr>
            </a:tbl>
          </a:graphicData>
        </a:graphic>
      </p:graphicFrame>
      <p:sp>
        <p:nvSpPr>
          <p:cNvPr id="19" name="TextBox 18"/>
          <p:cNvSpPr txBox="1"/>
          <p:nvPr/>
        </p:nvSpPr>
        <p:spPr>
          <a:xfrm>
            <a:off x="114299" y="4131704"/>
            <a:ext cx="4580049" cy="1831271"/>
          </a:xfrm>
          <a:prstGeom prst="rect">
            <a:avLst/>
          </a:prstGeom>
          <a:noFill/>
        </p:spPr>
        <p:txBody>
          <a:bodyPr wrap="square" rtlCol="0">
            <a:spAutoFit/>
          </a:bodyPr>
          <a:lstStyle/>
          <a:p>
            <a:r>
              <a:rPr lang="en-US" sz="1400" b="1" dirty="0">
                <a:solidFill>
                  <a:prstClr val="black"/>
                </a:solidFill>
                <a:latin typeface="Times New Roman" panose="02020603050405020304" pitchFamily="18" charset="0"/>
                <a:cs typeface="Times New Roman" panose="02020603050405020304" pitchFamily="18" charset="0"/>
              </a:rPr>
              <a:t>Highlights</a:t>
            </a:r>
          </a:p>
          <a:p>
            <a:pPr marL="214313" indent="-214313">
              <a:buFontTx/>
              <a:buChar char="-"/>
            </a:pPr>
            <a:r>
              <a:rPr lang="en-US" sz="1400" dirty="0">
                <a:solidFill>
                  <a:prstClr val="black"/>
                </a:solidFill>
                <a:latin typeface="Times New Roman" panose="02020603050405020304" pitchFamily="18" charset="0"/>
                <a:cs typeface="Times New Roman" panose="02020603050405020304" pitchFamily="18" charset="0"/>
              </a:rPr>
              <a:t>Subiya is the first D&amp;M swimmer to represent India at the Deaflympics and achieved the 6th position.</a:t>
            </a:r>
          </a:p>
          <a:p>
            <a:pPr marL="214313" indent="-214313">
              <a:buFontTx/>
              <a:buChar char="-"/>
            </a:pPr>
            <a:endParaRPr lang="en-US" sz="800" dirty="0">
              <a:solidFill>
                <a:prstClr val="black"/>
              </a:solidFill>
              <a:latin typeface="Times New Roman" panose="02020603050405020304" pitchFamily="18" charset="0"/>
              <a:cs typeface="Times New Roman" panose="02020603050405020304" pitchFamily="18" charset="0"/>
            </a:endParaRPr>
          </a:p>
          <a:p>
            <a:pPr marL="214313" indent="-214313">
              <a:buFontTx/>
              <a:buChar char="-"/>
            </a:pPr>
            <a:r>
              <a:rPr lang="en-US" sz="1400" dirty="0">
                <a:solidFill>
                  <a:prstClr val="black"/>
                </a:solidFill>
                <a:latin typeface="Times New Roman" panose="02020603050405020304" pitchFamily="18" charset="0"/>
                <a:cs typeface="Times New Roman" panose="02020603050405020304" pitchFamily="18" charset="0"/>
              </a:rPr>
              <a:t>Ekta </a:t>
            </a:r>
            <a:r>
              <a:rPr lang="en-US" sz="1400" dirty="0" err="1">
                <a:solidFill>
                  <a:prstClr val="black"/>
                </a:solidFill>
                <a:latin typeface="Times New Roman" panose="02020603050405020304" pitchFamily="18" charset="0"/>
                <a:cs typeface="Times New Roman" panose="02020603050405020304" pitchFamily="18" charset="0"/>
              </a:rPr>
              <a:t>Bhayan</a:t>
            </a:r>
            <a:r>
              <a:rPr lang="en-US" sz="1400" dirty="0">
                <a:solidFill>
                  <a:prstClr val="black"/>
                </a:solidFill>
                <a:latin typeface="Times New Roman" panose="02020603050405020304" pitchFamily="18" charset="0"/>
                <a:cs typeface="Times New Roman" panose="02020603050405020304" pitchFamily="18" charset="0"/>
              </a:rPr>
              <a:t> received “</a:t>
            </a:r>
            <a:r>
              <a:rPr lang="en-US" sz="1400" dirty="0" err="1">
                <a:solidFill>
                  <a:prstClr val="black"/>
                </a:solidFill>
                <a:latin typeface="Times New Roman" panose="02020603050405020304" pitchFamily="18" charset="0"/>
                <a:cs typeface="Times New Roman" panose="02020603050405020304" pitchFamily="18" charset="0"/>
              </a:rPr>
              <a:t>Bheem</a:t>
            </a:r>
            <a:r>
              <a:rPr lang="en-US" sz="1400" dirty="0">
                <a:solidFill>
                  <a:prstClr val="black"/>
                </a:solidFill>
                <a:latin typeface="Times New Roman" panose="02020603050405020304" pitchFamily="18" charset="0"/>
                <a:cs typeface="Times New Roman" panose="02020603050405020304" pitchFamily="18" charset="0"/>
              </a:rPr>
              <a:t> Award”, the highest sporting award of Haryana State.</a:t>
            </a:r>
          </a:p>
          <a:p>
            <a:pPr marL="214313" indent="-214313">
              <a:buFontTx/>
              <a:buChar char="-"/>
            </a:pPr>
            <a:endParaRPr lang="en-US" sz="800" dirty="0">
              <a:solidFill>
                <a:prstClr val="black"/>
              </a:solidFill>
              <a:latin typeface="Times New Roman" panose="02020603050405020304" pitchFamily="18" charset="0"/>
              <a:cs typeface="Times New Roman" panose="02020603050405020304" pitchFamily="18" charset="0"/>
            </a:endParaRPr>
          </a:p>
          <a:p>
            <a:pPr marL="214313" indent="-214313">
              <a:buFontTx/>
              <a:buChar char="-"/>
            </a:pPr>
            <a:r>
              <a:rPr lang="en-US" sz="1400" dirty="0">
                <a:solidFill>
                  <a:prstClr val="black"/>
                </a:solidFill>
                <a:latin typeface="Times New Roman" panose="02020603050405020304" pitchFamily="18" charset="0"/>
                <a:cs typeface="Times New Roman" panose="02020603050405020304" pitchFamily="18" charset="0"/>
              </a:rPr>
              <a:t>Manasi Joshi Selected by World Economic Forum for their class of 2022 Young Global Leader.</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21785" b="28450"/>
          <a:stretch/>
        </p:blipFill>
        <p:spPr>
          <a:xfrm>
            <a:off x="3895022" y="2178018"/>
            <a:ext cx="2871206" cy="1905152"/>
          </a:xfrm>
          <a:prstGeom prst="rect">
            <a:avLst/>
          </a:prstGeom>
          <a:ln w="12700">
            <a:solidFill>
              <a:schemeClr val="tx1"/>
            </a:solidFill>
          </a:ln>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val="0"/>
              </a:ext>
            </a:extLst>
          </a:blip>
          <a:srcRect l="13958" r="14775"/>
          <a:stretch/>
        </p:blipFill>
        <p:spPr>
          <a:xfrm>
            <a:off x="1989786" y="2178017"/>
            <a:ext cx="1777285" cy="1911927"/>
          </a:xfrm>
          <a:prstGeom prst="rect">
            <a:avLst/>
          </a:prstGeom>
          <a:ln w="12700">
            <a:solidFill>
              <a:schemeClr val="tx1"/>
            </a:solidFill>
          </a:ln>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t="13709" b="14179"/>
          <a:stretch/>
        </p:blipFill>
        <p:spPr>
          <a:xfrm>
            <a:off x="114299" y="2193801"/>
            <a:ext cx="1747535" cy="1889369"/>
          </a:xfrm>
          <a:prstGeom prst="rect">
            <a:avLst/>
          </a:prstGeom>
          <a:ln w="12700">
            <a:solidFill>
              <a:schemeClr val="tx1"/>
            </a:solidFill>
          </a:ln>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val="0"/>
              </a:ext>
            </a:extLst>
          </a:blip>
          <a:srcRect t="2441" b="26385"/>
          <a:stretch/>
        </p:blipFill>
        <p:spPr>
          <a:xfrm>
            <a:off x="6901459" y="2145268"/>
            <a:ext cx="1231550" cy="1947867"/>
          </a:xfrm>
          <a:prstGeom prst="rect">
            <a:avLst/>
          </a:prstGeom>
          <a:ln w="12700">
            <a:solidFill>
              <a:schemeClr val="tx1"/>
            </a:solidFill>
          </a:ln>
        </p:spPr>
      </p:pic>
    </p:spTree>
    <p:extLst>
      <p:ext uri="{BB962C8B-B14F-4D97-AF65-F5344CB8AC3E}">
        <p14:creationId xmlns:p14="http://schemas.microsoft.com/office/powerpoint/2010/main" val="3620937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88626"/>
            <a:ext cx="1485900" cy="1468774"/>
          </a:xfrm>
          <a:prstGeom prst="rect">
            <a:avLst/>
          </a:prstGeom>
        </p:spPr>
      </p:pic>
      <p:sp>
        <p:nvSpPr>
          <p:cNvPr id="13" name="Rectangle 12"/>
          <p:cNvSpPr/>
          <p:nvPr/>
        </p:nvSpPr>
        <p:spPr>
          <a:xfrm>
            <a:off x="1828800" y="685800"/>
            <a:ext cx="2682830" cy="415498"/>
          </a:xfrm>
          <a:prstGeom prst="rect">
            <a:avLst/>
          </a:prstGeom>
        </p:spPr>
        <p:txBody>
          <a:bodyPr wrap="square">
            <a:spAutoFit/>
          </a:bodyPr>
          <a:lstStyle/>
          <a:p>
            <a:r>
              <a:rPr lang="en-US" sz="2100" b="1" dirty="0">
                <a:solidFill>
                  <a:prstClr val="black"/>
                </a:solidFill>
                <a:latin typeface="Agency FB" panose="020B0503020202020204" pitchFamily="34" charset="0"/>
              </a:rPr>
              <a:t>Employee Volunteering</a:t>
            </a:r>
            <a:endParaRPr lang="en-US" sz="2100" b="1" dirty="0">
              <a:solidFill>
                <a:srgbClr val="FFFF00"/>
              </a:solidFill>
              <a:latin typeface="Agency FB" panose="020B0503020202020204" pitchFamily="34" charset="0"/>
            </a:endParaRPr>
          </a:p>
        </p:txBody>
      </p:sp>
      <p:graphicFrame>
        <p:nvGraphicFramePr>
          <p:cNvPr id="15" name="Table 14"/>
          <p:cNvGraphicFramePr>
            <a:graphicFrameLocks noGrp="1"/>
          </p:cNvGraphicFramePr>
          <p:nvPr>
            <p:extLst/>
          </p:nvPr>
        </p:nvGraphicFramePr>
        <p:xfrm>
          <a:off x="118168" y="2307332"/>
          <a:ext cx="4571999" cy="1477129"/>
        </p:xfrm>
        <a:graphic>
          <a:graphicData uri="http://schemas.openxmlformats.org/drawingml/2006/table">
            <a:tbl>
              <a:tblPr/>
              <a:tblGrid>
                <a:gridCol w="479308"/>
                <a:gridCol w="1714481"/>
                <a:gridCol w="1189105"/>
                <a:gridCol w="1189105"/>
              </a:tblGrid>
              <a:tr h="560621">
                <a:tc>
                  <a:txBody>
                    <a:bodyPr/>
                    <a:lstStyle/>
                    <a:p>
                      <a:pPr algn="ctr" fontAlgn="ctr"/>
                      <a:r>
                        <a:rPr lang="en-IN" sz="1400" b="1" i="0" u="none" strike="noStrike" dirty="0">
                          <a:solidFill>
                            <a:srgbClr val="000000"/>
                          </a:solidFill>
                          <a:effectLst/>
                          <a:latin typeface="Times New Roman" panose="02020603050405020304" pitchFamily="18" charset="0"/>
                          <a:cs typeface="Times New Roman" panose="02020603050405020304" pitchFamily="18" charset="0"/>
                        </a:rPr>
                        <a:t>Sr. No.</a:t>
                      </a: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IN" sz="1400" b="1" i="0" u="none" strike="noStrike" dirty="0" smtClean="0">
                          <a:solidFill>
                            <a:srgbClr val="000000"/>
                          </a:solidFill>
                          <a:effectLst/>
                          <a:latin typeface="Times New Roman" panose="02020603050405020304" pitchFamily="18" charset="0"/>
                          <a:cs typeface="Times New Roman" panose="02020603050405020304" pitchFamily="18" charset="0"/>
                        </a:rPr>
                        <a:t>Particulars</a:t>
                      </a:r>
                      <a:endParaRPr lang="en-IN"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Target</a:t>
                      </a:r>
                    </a:p>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2022-23</a:t>
                      </a:r>
                      <a:endParaRPr lang="en-IN"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Achieved</a:t>
                      </a:r>
                    </a:p>
                    <a:p>
                      <a:pPr algn="ctr" fontAlgn="ctr"/>
                      <a:r>
                        <a:rPr lang="en-US" sz="1400" b="1" i="0" u="none" strike="noStrike" dirty="0" smtClean="0">
                          <a:solidFill>
                            <a:srgbClr val="000000"/>
                          </a:solidFill>
                          <a:effectLst/>
                          <a:latin typeface="Times New Roman" panose="02020603050405020304" pitchFamily="18" charset="0"/>
                          <a:cs typeface="Times New Roman" panose="02020603050405020304" pitchFamily="18" charset="0"/>
                        </a:rPr>
                        <a:t>2022-23</a:t>
                      </a:r>
                      <a:endParaRPr lang="en-IN"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58254">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 Employee Participation</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3,000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709</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458254">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200" b="0" i="0" u="none" strike="noStrike" dirty="0" smtClean="0">
                          <a:solidFill>
                            <a:srgbClr val="000000"/>
                          </a:solidFill>
                          <a:effectLst/>
                          <a:latin typeface="Times New Roman" panose="02020603050405020304" pitchFamily="18" charset="0"/>
                          <a:cs typeface="Times New Roman" panose="02020603050405020304" pitchFamily="18" charset="0"/>
                        </a:rPr>
                        <a:t> Volunteering Hours</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6,000</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fontAlgn="ctr"/>
                      <a:r>
                        <a:rPr lang="en-US" sz="1200" b="0" i="0" u="none" strike="noStrike" dirty="0" smtClean="0">
                          <a:solidFill>
                            <a:srgbClr val="000000"/>
                          </a:solidFill>
                          <a:effectLst/>
                          <a:latin typeface="Times New Roman" panose="02020603050405020304" pitchFamily="18" charset="0"/>
                          <a:cs typeface="Times New Roman" panose="02020603050405020304" pitchFamily="18" charset="0"/>
                        </a:rPr>
                        <a:t>1,072</a:t>
                      </a:r>
                      <a:endParaRPr lang="en-IN"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290" marR="2290" marT="22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bl>
          </a:graphicData>
        </a:graphic>
      </p:graphicFrame>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t="16714"/>
          <a:stretch/>
        </p:blipFill>
        <p:spPr>
          <a:xfrm>
            <a:off x="4930997" y="2075999"/>
            <a:ext cx="3105420" cy="1939794"/>
          </a:xfrm>
          <a:prstGeom prst="rect">
            <a:avLst/>
          </a:prstGeom>
          <a:ln w="12700">
            <a:solidFill>
              <a:schemeClr val="tx1"/>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119" y="4208976"/>
            <a:ext cx="2550299" cy="1700199"/>
          </a:xfrm>
          <a:prstGeom prst="rect">
            <a:avLst/>
          </a:prstGeom>
          <a:ln w="12700">
            <a:solidFill>
              <a:schemeClr val="tx1"/>
            </a:solidFill>
          </a:ln>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103" y="4208976"/>
            <a:ext cx="2266931" cy="1700199"/>
          </a:xfrm>
          <a:prstGeom prst="rect">
            <a:avLst/>
          </a:prstGeom>
          <a:ln w="12700">
            <a:solidFill>
              <a:schemeClr val="tx1"/>
            </a:solidFill>
          </a:ln>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3610" y="4208976"/>
            <a:ext cx="2266932" cy="1700199"/>
          </a:xfrm>
          <a:prstGeom prst="rect">
            <a:avLst/>
          </a:prstGeom>
          <a:ln w="12700">
            <a:solidFill>
              <a:schemeClr val="tx1"/>
            </a:solidFill>
          </a:ln>
        </p:spPr>
      </p:pic>
    </p:spTree>
    <p:extLst>
      <p:ext uri="{BB962C8B-B14F-4D97-AF65-F5344CB8AC3E}">
        <p14:creationId xmlns:p14="http://schemas.microsoft.com/office/powerpoint/2010/main" val="2386221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0392"/>
            <a:ext cx="3733800" cy="461665"/>
          </a:xfrm>
          <a:prstGeom prst="rect">
            <a:avLst/>
          </a:prstGeom>
        </p:spPr>
        <p:txBody>
          <a:bodyPr wrap="square">
            <a:spAutoFit/>
          </a:bodyPr>
          <a:lstStyle/>
          <a:p>
            <a:pPr algn="ctr"/>
            <a:r>
              <a:rPr lang="en-US" sz="2400" b="1" dirty="0" smtClean="0">
                <a:latin typeface="Agency FB" panose="020B0503020202020204" pitchFamily="34" charset="0"/>
              </a:rPr>
              <a:t>Covid-19 Relief Interventions</a:t>
            </a:r>
            <a:endParaRPr lang="en-US" sz="2400" b="1" dirty="0">
              <a:solidFill>
                <a:srgbClr val="FFFF00"/>
              </a:solidFill>
              <a:latin typeface="Agency FB" panose="020B0503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333" r="13333"/>
          <a:stretch/>
        </p:blipFill>
        <p:spPr>
          <a:xfrm>
            <a:off x="6074508" y="693740"/>
            <a:ext cx="2697590" cy="1776462"/>
          </a:xfrm>
          <a:prstGeom prst="rect">
            <a:avLst/>
          </a:prstGeom>
          <a:ln w="12700">
            <a:solidFill>
              <a:schemeClr val="tx1"/>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0765"/>
          <a:stretch/>
        </p:blipFill>
        <p:spPr>
          <a:xfrm>
            <a:off x="6074508" y="2590800"/>
            <a:ext cx="2681111" cy="1905000"/>
          </a:xfrm>
          <a:prstGeom prst="rect">
            <a:avLst/>
          </a:prstGeom>
          <a:ln w="12700">
            <a:solidFill>
              <a:schemeClr val="tx1"/>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5555"/>
          <a:stretch/>
        </p:blipFill>
        <p:spPr>
          <a:xfrm>
            <a:off x="6083607" y="4616398"/>
            <a:ext cx="2672012" cy="2057400"/>
          </a:xfrm>
          <a:prstGeom prst="rect">
            <a:avLst/>
          </a:prstGeom>
          <a:ln w="12700">
            <a:solidFill>
              <a:schemeClr val="tx1"/>
            </a:solidFill>
          </a:ln>
        </p:spPr>
      </p:pic>
      <p:graphicFrame>
        <p:nvGraphicFramePr>
          <p:cNvPr id="4" name="Table 3"/>
          <p:cNvGraphicFramePr>
            <a:graphicFrameLocks noGrp="1"/>
          </p:cNvGraphicFramePr>
          <p:nvPr>
            <p:extLst>
              <p:ext uri="{D42A27DB-BD31-4B8C-83A1-F6EECF244321}">
                <p14:modId xmlns:p14="http://schemas.microsoft.com/office/powerpoint/2010/main" val="2022425051"/>
              </p:ext>
            </p:extLst>
          </p:nvPr>
        </p:nvGraphicFramePr>
        <p:xfrm>
          <a:off x="228600" y="693740"/>
          <a:ext cx="5410200" cy="5002743"/>
        </p:xfrm>
        <a:graphic>
          <a:graphicData uri="http://schemas.openxmlformats.org/drawingml/2006/table">
            <a:tbl>
              <a:tblPr>
                <a:tableStyleId>{5C22544A-7EE6-4342-B048-85BDC9FD1C3A}</a:tableStyleId>
              </a:tblPr>
              <a:tblGrid>
                <a:gridCol w="1258903"/>
                <a:gridCol w="4151297"/>
              </a:tblGrid>
              <a:tr h="356691">
                <a:tc>
                  <a:txBody>
                    <a:bodyPr/>
                    <a:lstStyle/>
                    <a:p>
                      <a:pPr algn="ctr" fontAlgn="ctr"/>
                      <a:r>
                        <a:rPr lang="en-IN" sz="2400" b="1" u="none" strike="noStrike" dirty="0">
                          <a:effectLst/>
                          <a:latin typeface="Times New Roman" panose="02020603050405020304" pitchFamily="18" charset="0"/>
                          <a:cs typeface="Times New Roman" panose="02020603050405020304" pitchFamily="18" charset="0"/>
                        </a:rPr>
                        <a:t>Sr. No.</a:t>
                      </a:r>
                      <a:endParaRPr lang="en-IN"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FF"/>
                    </a:solidFill>
                  </a:tcPr>
                </a:tc>
                <a:tc>
                  <a:txBody>
                    <a:bodyPr/>
                    <a:lstStyle/>
                    <a:p>
                      <a:pPr algn="ctr" fontAlgn="ctr"/>
                      <a:r>
                        <a:rPr lang="en-IN" sz="2400" b="1" u="none" strike="noStrike" dirty="0">
                          <a:effectLst/>
                          <a:latin typeface="Times New Roman" panose="02020603050405020304" pitchFamily="18" charset="0"/>
                          <a:cs typeface="Times New Roman" panose="02020603050405020304" pitchFamily="18" charset="0"/>
                        </a:rPr>
                        <a:t> Interventions</a:t>
                      </a:r>
                      <a:endParaRPr lang="en-IN"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FF"/>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1</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Masks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3</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Ration </a:t>
                      </a:r>
                      <a:r>
                        <a:rPr lang="en-IN" sz="1800" u="none" strike="noStrike" dirty="0">
                          <a:effectLst/>
                          <a:latin typeface="Times New Roman" panose="02020603050405020304" pitchFamily="18" charset="0"/>
                          <a:cs typeface="Times New Roman" panose="02020603050405020304" pitchFamily="18" charset="0"/>
                        </a:rPr>
                        <a:t>Kits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4</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Ayurveda </a:t>
                      </a:r>
                      <a:r>
                        <a:rPr lang="en-IN" sz="1800" u="none" strike="noStrike" dirty="0">
                          <a:effectLst/>
                          <a:latin typeface="Times New Roman" panose="02020603050405020304" pitchFamily="18" charset="0"/>
                          <a:cs typeface="Times New Roman" panose="02020603050405020304" pitchFamily="18" charset="0"/>
                        </a:rPr>
                        <a:t>Tablets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5</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Kadha</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6</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Hand </a:t>
                      </a:r>
                      <a:r>
                        <a:rPr lang="en-IN" sz="1800" u="none" strike="noStrike" dirty="0">
                          <a:effectLst/>
                          <a:latin typeface="Times New Roman" panose="02020603050405020304" pitchFamily="18" charset="0"/>
                          <a:cs typeface="Times New Roman" panose="02020603050405020304" pitchFamily="18" charset="0"/>
                        </a:rPr>
                        <a:t>Sanitizer Machines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7</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Oxygen </a:t>
                      </a:r>
                      <a:r>
                        <a:rPr lang="en-IN" sz="1800" u="none" strike="noStrike" dirty="0">
                          <a:effectLst/>
                          <a:latin typeface="Times New Roman" panose="02020603050405020304" pitchFamily="18" charset="0"/>
                          <a:cs typeface="Times New Roman" panose="02020603050405020304" pitchFamily="18" charset="0"/>
                        </a:rPr>
                        <a:t>Concentrators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8</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Antigen </a:t>
                      </a:r>
                      <a:r>
                        <a:rPr lang="en-IN" sz="1800" u="none" strike="noStrike" dirty="0">
                          <a:effectLst/>
                          <a:latin typeface="Times New Roman" panose="02020603050405020304" pitchFamily="18" charset="0"/>
                          <a:cs typeface="Times New Roman" panose="02020603050405020304" pitchFamily="18" charset="0"/>
                        </a:rPr>
                        <a:t>Kits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9</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ICU </a:t>
                      </a:r>
                      <a:r>
                        <a:rPr lang="en-IN" sz="1800" u="none" strike="noStrike" dirty="0">
                          <a:effectLst/>
                          <a:latin typeface="Times New Roman" panose="02020603050405020304" pitchFamily="18" charset="0"/>
                          <a:cs typeface="Times New Roman" panose="02020603050405020304" pitchFamily="18" charset="0"/>
                        </a:rPr>
                        <a:t>Ventilators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10</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Village </a:t>
                      </a:r>
                      <a:r>
                        <a:rPr lang="en-IN" sz="1800" u="none" strike="noStrike" dirty="0">
                          <a:effectLst/>
                          <a:latin typeface="Times New Roman" panose="02020603050405020304" pitchFamily="18" charset="0"/>
                          <a:cs typeface="Times New Roman" panose="02020603050405020304" pitchFamily="18" charset="0"/>
                        </a:rPr>
                        <a:t>Sanitization</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11</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Awareness </a:t>
                      </a:r>
                      <a:r>
                        <a:rPr lang="en-IN" sz="1800" u="none" strike="noStrike" dirty="0">
                          <a:effectLst/>
                          <a:latin typeface="Times New Roman" panose="02020603050405020304" pitchFamily="18" charset="0"/>
                          <a:cs typeface="Times New Roman" panose="02020603050405020304" pitchFamily="18" charset="0"/>
                        </a:rPr>
                        <a:t>Drives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12</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Medical </a:t>
                      </a:r>
                      <a:r>
                        <a:rPr lang="en-IN" sz="1800" u="none" strike="noStrike" dirty="0">
                          <a:effectLst/>
                          <a:latin typeface="Times New Roman" panose="02020603050405020304" pitchFamily="18" charset="0"/>
                          <a:cs typeface="Times New Roman" panose="02020603050405020304" pitchFamily="18" charset="0"/>
                        </a:rPr>
                        <a:t>Equipment</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dirty="0" smtClean="0">
                          <a:effectLst/>
                          <a:latin typeface="Times New Roman" panose="02020603050405020304" pitchFamily="18" charset="0"/>
                          <a:cs typeface="Times New Roman" panose="02020603050405020304" pitchFamily="18" charset="0"/>
                        </a:rPr>
                        <a:t>13</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Oxygen </a:t>
                      </a:r>
                      <a:r>
                        <a:rPr lang="en-IN" sz="1800" u="none" strike="noStrike" dirty="0">
                          <a:effectLst/>
                          <a:latin typeface="Times New Roman" panose="02020603050405020304" pitchFamily="18" charset="0"/>
                          <a:cs typeface="Times New Roman" panose="02020603050405020304" pitchFamily="18" charset="0"/>
                        </a:rPr>
                        <a:t>Gas Plant</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b="0" i="0" u="none" strike="noStrike" dirty="0" smtClean="0">
                          <a:solidFill>
                            <a:srgbClr val="000000"/>
                          </a:solidFill>
                          <a:effectLst/>
                          <a:latin typeface="Times New Roman" panose="02020603050405020304" pitchFamily="18" charset="0"/>
                          <a:cs typeface="Times New Roman" panose="02020603050405020304" pitchFamily="18" charset="0"/>
                        </a:rPr>
                        <a:t>14</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b="0" i="0" u="none" strike="noStrike" dirty="0" smtClean="0">
                          <a:solidFill>
                            <a:srgbClr val="000000"/>
                          </a:solidFill>
                          <a:effectLst/>
                          <a:latin typeface="Times New Roman" panose="02020603050405020304" pitchFamily="18" charset="0"/>
                          <a:cs typeface="Times New Roman" panose="02020603050405020304" pitchFamily="18" charset="0"/>
                        </a:rPr>
                        <a:t>Vaccinations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355463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28766</TotalTime>
  <Words>396</Words>
  <Application>Microsoft Office PowerPoint</Application>
  <PresentationFormat>On-screen Show (4:3)</PresentationFormat>
  <Paragraphs>125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Agency FB</vt:lpstr>
      <vt:lpstr>Arial</vt:lpstr>
      <vt:lpstr>Book Antiqua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 Arun Hariharan</dc:creator>
  <cp:lastModifiedBy>Pradeep Joshi     /SEC&amp;LEG/WCL/LP</cp:lastModifiedBy>
  <cp:revision>1791</cp:revision>
  <dcterms:created xsi:type="dcterms:W3CDTF">2012-08-22T11:23:54Z</dcterms:created>
  <dcterms:modified xsi:type="dcterms:W3CDTF">2022-08-05T06:14:06Z</dcterms:modified>
</cp:coreProperties>
</file>