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10"/>
  </p:notesMasterIdLst>
  <p:handoutMasterIdLst>
    <p:handoutMasterId r:id="rId11"/>
  </p:handoutMasterIdLst>
  <p:sldIdLst>
    <p:sldId id="515" r:id="rId2"/>
    <p:sldId id="537" r:id="rId3"/>
    <p:sldId id="538" r:id="rId4"/>
    <p:sldId id="523" r:id="rId5"/>
    <p:sldId id="540" r:id="rId6"/>
    <p:sldId id="520" r:id="rId7"/>
    <p:sldId id="524" r:id="rId8"/>
    <p:sldId id="539" r:id="rId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E9EDF4"/>
    <a:srgbClr val="FF6600"/>
    <a:srgbClr val="F0F517"/>
    <a:srgbClr val="1C1C1C"/>
    <a:srgbClr val="000066"/>
    <a:srgbClr val="006600"/>
    <a:srgbClr val="008000"/>
    <a:srgbClr val="2E436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94434" autoAdjust="0"/>
  </p:normalViewPr>
  <p:slideViewPr>
    <p:cSldViewPr>
      <p:cViewPr varScale="1">
        <p:scale>
          <a:sx n="84" d="100"/>
          <a:sy n="84" d="100"/>
        </p:scale>
        <p:origin x="1315" y="7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notesViewPr>
    <p:cSldViewPr>
      <p:cViewPr varScale="1">
        <p:scale>
          <a:sx n="57" d="100"/>
          <a:sy n="57" d="100"/>
        </p:scale>
        <p:origin x="2022"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169920" cy="480061"/>
          </a:xfrm>
          <a:prstGeom prst="rect">
            <a:avLst/>
          </a:prstGeom>
          <a:noFill/>
          <a:ln w="9525">
            <a:noFill/>
            <a:miter lim="800000"/>
            <a:headEnd/>
            <a:tailEnd/>
          </a:ln>
          <a:effectLst/>
        </p:spPr>
        <p:txBody>
          <a:bodyPr vert="horz" wrap="square" lIns="96243" tIns="48121" rIns="96243" bIns="48121" numCol="1" anchor="t" anchorCtr="0" compatLnSpc="1">
            <a:prstTxWarp prst="textNoShape">
              <a:avLst/>
            </a:prstTxWarp>
          </a:bodyPr>
          <a:lstStyle>
            <a:lvl1pPr eaLnBrk="0" hangingPunct="0">
              <a:defRPr sz="1300"/>
            </a:lvl1pPr>
          </a:lstStyle>
          <a:p>
            <a:pPr>
              <a:defRPr/>
            </a:pPr>
            <a:endParaRPr lang="en-US" dirty="0"/>
          </a:p>
        </p:txBody>
      </p:sp>
      <p:sp>
        <p:nvSpPr>
          <p:cNvPr id="57347" name="Rectangle 3"/>
          <p:cNvSpPr>
            <a:spLocks noGrp="1" noChangeArrowheads="1"/>
          </p:cNvSpPr>
          <p:nvPr>
            <p:ph type="dt" sz="quarter" idx="1"/>
          </p:nvPr>
        </p:nvSpPr>
        <p:spPr bwMode="auto">
          <a:xfrm>
            <a:off x="4143588" y="0"/>
            <a:ext cx="3169920" cy="480061"/>
          </a:xfrm>
          <a:prstGeom prst="rect">
            <a:avLst/>
          </a:prstGeom>
          <a:noFill/>
          <a:ln w="9525">
            <a:noFill/>
            <a:miter lim="800000"/>
            <a:headEnd/>
            <a:tailEnd/>
          </a:ln>
          <a:effectLst/>
        </p:spPr>
        <p:txBody>
          <a:bodyPr vert="horz" wrap="square" lIns="96243" tIns="48121" rIns="96243" bIns="48121" numCol="1" anchor="t" anchorCtr="0" compatLnSpc="1">
            <a:prstTxWarp prst="textNoShape">
              <a:avLst/>
            </a:prstTxWarp>
          </a:bodyPr>
          <a:lstStyle>
            <a:lvl1pPr algn="r" eaLnBrk="0" hangingPunct="0">
              <a:defRPr sz="1300"/>
            </a:lvl1pPr>
          </a:lstStyle>
          <a:p>
            <a:pPr>
              <a:defRPr/>
            </a:pPr>
            <a:fld id="{2FFE4DCF-FEB0-468A-A2E6-D0A1B5D0C54B}" type="datetimeFigureOut">
              <a:rPr lang="en-US"/>
              <a:pPr>
                <a:defRPr/>
              </a:pPr>
              <a:t>8/4/2021</a:t>
            </a:fld>
            <a:endParaRPr lang="en-US" dirty="0"/>
          </a:p>
        </p:txBody>
      </p:sp>
      <p:sp>
        <p:nvSpPr>
          <p:cNvPr id="57348" name="Rectangle 4"/>
          <p:cNvSpPr>
            <a:spLocks noGrp="1" noChangeArrowheads="1"/>
          </p:cNvSpPr>
          <p:nvPr>
            <p:ph type="ftr" sz="quarter" idx="2"/>
          </p:nvPr>
        </p:nvSpPr>
        <p:spPr bwMode="auto">
          <a:xfrm>
            <a:off x="0" y="9119473"/>
            <a:ext cx="3169920" cy="480061"/>
          </a:xfrm>
          <a:prstGeom prst="rect">
            <a:avLst/>
          </a:prstGeom>
          <a:noFill/>
          <a:ln w="9525">
            <a:noFill/>
            <a:miter lim="800000"/>
            <a:headEnd/>
            <a:tailEnd/>
          </a:ln>
          <a:effectLst/>
        </p:spPr>
        <p:txBody>
          <a:bodyPr vert="horz" wrap="square" lIns="96243" tIns="48121" rIns="96243" bIns="48121" numCol="1" anchor="b" anchorCtr="0" compatLnSpc="1">
            <a:prstTxWarp prst="textNoShape">
              <a:avLst/>
            </a:prstTxWarp>
          </a:bodyPr>
          <a:lstStyle>
            <a:lvl1pPr eaLnBrk="0" hangingPunct="0">
              <a:defRPr sz="1300"/>
            </a:lvl1pPr>
          </a:lstStyle>
          <a:p>
            <a:pPr>
              <a:defRPr/>
            </a:pPr>
            <a:endParaRPr lang="en-US" dirty="0"/>
          </a:p>
        </p:txBody>
      </p:sp>
      <p:sp>
        <p:nvSpPr>
          <p:cNvPr id="57349" name="Rectangle 5"/>
          <p:cNvSpPr>
            <a:spLocks noGrp="1" noChangeArrowheads="1"/>
          </p:cNvSpPr>
          <p:nvPr>
            <p:ph type="sldNum" sz="quarter" idx="3"/>
          </p:nvPr>
        </p:nvSpPr>
        <p:spPr bwMode="auto">
          <a:xfrm>
            <a:off x="4143588" y="9119473"/>
            <a:ext cx="3169920" cy="480061"/>
          </a:xfrm>
          <a:prstGeom prst="rect">
            <a:avLst/>
          </a:prstGeom>
          <a:noFill/>
          <a:ln w="9525">
            <a:noFill/>
            <a:miter lim="800000"/>
            <a:headEnd/>
            <a:tailEnd/>
          </a:ln>
          <a:effectLst/>
        </p:spPr>
        <p:txBody>
          <a:bodyPr vert="horz" wrap="square" lIns="96243" tIns="48121" rIns="96243" bIns="48121" numCol="1" anchor="b" anchorCtr="0" compatLnSpc="1">
            <a:prstTxWarp prst="textNoShape">
              <a:avLst/>
            </a:prstTxWarp>
          </a:bodyPr>
          <a:lstStyle>
            <a:lvl1pPr algn="r" eaLnBrk="0" hangingPunct="0">
              <a:defRPr sz="1300"/>
            </a:lvl1pPr>
          </a:lstStyle>
          <a:p>
            <a:pPr>
              <a:defRPr/>
            </a:pPr>
            <a:fld id="{BB5B1ABA-67D0-4421-B8E8-1271462703CD}" type="slidenum">
              <a:rPr lang="en-US"/>
              <a:pPr>
                <a:defRPr/>
              </a:pPr>
              <a:t>‹#›</a:t>
            </a:fld>
            <a:endParaRPr lang="en-US" dirty="0"/>
          </a:p>
        </p:txBody>
      </p:sp>
    </p:spTree>
    <p:extLst>
      <p:ext uri="{BB962C8B-B14F-4D97-AF65-F5344CB8AC3E}">
        <p14:creationId xmlns:p14="http://schemas.microsoft.com/office/powerpoint/2010/main" val="4249218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169920" cy="480061"/>
          </a:xfrm>
          <a:prstGeom prst="rect">
            <a:avLst/>
          </a:prstGeom>
          <a:noFill/>
          <a:ln w="9525">
            <a:noFill/>
            <a:miter lim="800000"/>
            <a:headEnd/>
            <a:tailEnd/>
          </a:ln>
          <a:effectLst/>
        </p:spPr>
        <p:txBody>
          <a:bodyPr vert="horz" wrap="square" lIns="96243" tIns="48121" rIns="96243" bIns="48121" numCol="1" anchor="t" anchorCtr="0" compatLnSpc="1">
            <a:prstTxWarp prst="textNoShape">
              <a:avLst/>
            </a:prstTxWarp>
          </a:bodyPr>
          <a:lstStyle>
            <a:lvl1pPr eaLnBrk="0" hangingPunct="0">
              <a:defRPr sz="1300"/>
            </a:lvl1pPr>
          </a:lstStyle>
          <a:p>
            <a:pPr>
              <a:defRPr/>
            </a:pPr>
            <a:endParaRPr lang="en-US" dirty="0"/>
          </a:p>
        </p:txBody>
      </p:sp>
      <p:sp>
        <p:nvSpPr>
          <p:cNvPr id="8195" name="Rectangle 3"/>
          <p:cNvSpPr>
            <a:spLocks noGrp="1" noChangeArrowheads="1"/>
          </p:cNvSpPr>
          <p:nvPr>
            <p:ph type="dt" idx="1"/>
          </p:nvPr>
        </p:nvSpPr>
        <p:spPr bwMode="auto">
          <a:xfrm>
            <a:off x="4143588" y="0"/>
            <a:ext cx="3169920" cy="480061"/>
          </a:xfrm>
          <a:prstGeom prst="rect">
            <a:avLst/>
          </a:prstGeom>
          <a:noFill/>
          <a:ln w="9525">
            <a:noFill/>
            <a:miter lim="800000"/>
            <a:headEnd/>
            <a:tailEnd/>
          </a:ln>
          <a:effectLst/>
        </p:spPr>
        <p:txBody>
          <a:bodyPr vert="horz" wrap="square" lIns="96243" tIns="48121" rIns="96243" bIns="48121" numCol="1" anchor="t" anchorCtr="0" compatLnSpc="1">
            <a:prstTxWarp prst="textNoShape">
              <a:avLst/>
            </a:prstTxWarp>
          </a:bodyPr>
          <a:lstStyle>
            <a:lvl1pPr algn="r" eaLnBrk="0" hangingPunct="0">
              <a:defRPr sz="1300"/>
            </a:lvl1pPr>
          </a:lstStyle>
          <a:p>
            <a:pPr>
              <a:defRPr/>
            </a:pPr>
            <a:fld id="{55A48E95-8FCB-4CD7-BDAF-908DAFEB51B8}" type="datetimeFigureOut">
              <a:rPr lang="en-US"/>
              <a:pPr>
                <a:defRPr/>
              </a:pPr>
              <a:t>8/4/2021</a:t>
            </a:fld>
            <a:endParaRPr lang="en-US" dirty="0"/>
          </a:p>
        </p:txBody>
      </p:sp>
      <p:sp>
        <p:nvSpPr>
          <p:cNvPr id="1741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31521" y="4560571"/>
            <a:ext cx="5852160" cy="4320541"/>
          </a:xfrm>
          <a:prstGeom prst="rect">
            <a:avLst/>
          </a:prstGeom>
          <a:noFill/>
          <a:ln w="9525">
            <a:noFill/>
            <a:miter lim="800000"/>
            <a:headEnd/>
            <a:tailEnd/>
          </a:ln>
          <a:effectLst/>
        </p:spPr>
        <p:txBody>
          <a:bodyPr vert="horz" wrap="square" lIns="96243" tIns="48121" rIns="96243" bIns="4812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9119473"/>
            <a:ext cx="3169920" cy="480061"/>
          </a:xfrm>
          <a:prstGeom prst="rect">
            <a:avLst/>
          </a:prstGeom>
          <a:noFill/>
          <a:ln w="9525">
            <a:noFill/>
            <a:miter lim="800000"/>
            <a:headEnd/>
            <a:tailEnd/>
          </a:ln>
          <a:effectLst/>
        </p:spPr>
        <p:txBody>
          <a:bodyPr vert="horz" wrap="square" lIns="96243" tIns="48121" rIns="96243" bIns="48121" numCol="1" anchor="b" anchorCtr="0" compatLnSpc="1">
            <a:prstTxWarp prst="textNoShape">
              <a:avLst/>
            </a:prstTxWarp>
          </a:bodyPr>
          <a:lstStyle>
            <a:lvl1pPr eaLnBrk="0" hangingPunct="0">
              <a:defRPr sz="1300"/>
            </a:lvl1pPr>
          </a:lstStyle>
          <a:p>
            <a:pPr>
              <a:defRPr/>
            </a:pPr>
            <a:endParaRPr lang="en-US" dirty="0"/>
          </a:p>
        </p:txBody>
      </p:sp>
      <p:sp>
        <p:nvSpPr>
          <p:cNvPr id="8199" name="Rectangle 7"/>
          <p:cNvSpPr>
            <a:spLocks noGrp="1" noChangeArrowheads="1"/>
          </p:cNvSpPr>
          <p:nvPr>
            <p:ph type="sldNum" sz="quarter" idx="5"/>
          </p:nvPr>
        </p:nvSpPr>
        <p:spPr bwMode="auto">
          <a:xfrm>
            <a:off x="4143588" y="9119473"/>
            <a:ext cx="3169920" cy="480061"/>
          </a:xfrm>
          <a:prstGeom prst="rect">
            <a:avLst/>
          </a:prstGeom>
          <a:noFill/>
          <a:ln w="9525">
            <a:noFill/>
            <a:miter lim="800000"/>
            <a:headEnd/>
            <a:tailEnd/>
          </a:ln>
          <a:effectLst/>
        </p:spPr>
        <p:txBody>
          <a:bodyPr vert="horz" wrap="square" lIns="96243" tIns="48121" rIns="96243" bIns="48121" numCol="1" anchor="b" anchorCtr="0" compatLnSpc="1">
            <a:prstTxWarp prst="textNoShape">
              <a:avLst/>
            </a:prstTxWarp>
          </a:bodyPr>
          <a:lstStyle>
            <a:lvl1pPr algn="r" eaLnBrk="0" hangingPunct="0">
              <a:defRPr sz="1300"/>
            </a:lvl1pPr>
          </a:lstStyle>
          <a:p>
            <a:pPr>
              <a:defRPr/>
            </a:pPr>
            <a:fld id="{6A3EEDCC-B165-4CFE-9583-5EFC49DFC57A}" type="slidenum">
              <a:rPr lang="en-US"/>
              <a:pPr>
                <a:defRPr/>
              </a:pPr>
              <a:t>‹#›</a:t>
            </a:fld>
            <a:endParaRPr lang="en-US" dirty="0"/>
          </a:p>
        </p:txBody>
      </p:sp>
    </p:spTree>
    <p:extLst>
      <p:ext uri="{BB962C8B-B14F-4D97-AF65-F5344CB8AC3E}">
        <p14:creationId xmlns:p14="http://schemas.microsoft.com/office/powerpoint/2010/main" val="2884395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527A646-ACD7-4C3E-B6A9-D74270B95636}" type="datetime1">
              <a:rPr lang="en-US" smtClean="0"/>
              <a:pPr>
                <a:defRPr/>
              </a:pPr>
              <a:t>8/4/2021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6F1E35F-4E6A-4150-895B-35DB33A11550}" type="slidenum">
              <a:rPr lang="en-US"/>
              <a:pPr>
                <a:defRPr/>
              </a:pPr>
              <a:t>‹#›</a:t>
            </a:fld>
            <a:endParaRPr lang="en-US" dirty="0"/>
          </a:p>
        </p:txBody>
      </p:sp>
    </p:spTree>
    <p:extLst>
      <p:ext uri="{BB962C8B-B14F-4D97-AF65-F5344CB8AC3E}">
        <p14:creationId xmlns:p14="http://schemas.microsoft.com/office/powerpoint/2010/main" val="1208221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AFDF9E8-3153-4458-B258-E08B09EAB64B}" type="datetime1">
              <a:rPr lang="en-US" smtClean="0"/>
              <a:pPr>
                <a:defRPr/>
              </a:pPr>
              <a:t>8/4/2021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77BEBDD9-219F-4F3D-ACF7-3B5A95D339B6}" type="slidenum">
              <a:rPr lang="en-US"/>
              <a:pPr>
                <a:defRPr/>
              </a:pPr>
              <a:t>‹#›</a:t>
            </a:fld>
            <a:endParaRPr lang="en-US" dirty="0"/>
          </a:p>
        </p:txBody>
      </p:sp>
    </p:spTree>
    <p:extLst>
      <p:ext uri="{BB962C8B-B14F-4D97-AF65-F5344CB8AC3E}">
        <p14:creationId xmlns:p14="http://schemas.microsoft.com/office/powerpoint/2010/main" val="171646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752600"/>
            <a:ext cx="7696200" cy="609600"/>
          </a:xfrm>
        </p:spPr>
        <p:txBody>
          <a:bodyPr/>
          <a:lstStyle/>
          <a:p>
            <a:r>
              <a:rPr lang="en-US" smtClean="0"/>
              <a:t>Click to edit Master title style</a:t>
            </a:r>
            <a:endParaRPr lang="en-US"/>
          </a:p>
        </p:txBody>
      </p:sp>
      <p:sp>
        <p:nvSpPr>
          <p:cNvPr id="3" name="Content Placeholder 2"/>
          <p:cNvSpPr>
            <a:spLocks noGrp="1"/>
          </p:cNvSpPr>
          <p:nvPr>
            <p:ph idx="1"/>
          </p:nvPr>
        </p:nvSpPr>
        <p:spPr>
          <a:xfrm>
            <a:off x="990600" y="2362200"/>
            <a:ext cx="7696200" cy="2316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AB9877A-EBC0-4A53-87BF-DDD91C14056A}" type="datetime1">
              <a:rPr lang="en-US" smtClean="0"/>
              <a:pPr>
                <a:defRPr/>
              </a:pPr>
              <a:t>8/4/2021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668B53F-8CF9-4049-8218-62ADD45BE2B0}" type="slidenum">
              <a:rPr lang="en-US"/>
              <a:pPr>
                <a:defRPr/>
              </a:pPr>
              <a:t>‹#›</a:t>
            </a:fld>
            <a:endParaRPr lang="en-US" dirty="0"/>
          </a:p>
        </p:txBody>
      </p:sp>
    </p:spTree>
    <p:extLst>
      <p:ext uri="{BB962C8B-B14F-4D97-AF65-F5344CB8AC3E}">
        <p14:creationId xmlns:p14="http://schemas.microsoft.com/office/powerpoint/2010/main" val="848059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1752600"/>
            <a:ext cx="76962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2362200"/>
            <a:ext cx="3771900" cy="2316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2362200"/>
            <a:ext cx="3771900" cy="2316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61AEC91-62C0-4008-A7E4-C97B48CCF6D9}" type="datetime1">
              <a:rPr lang="en-US" smtClean="0"/>
              <a:pPr>
                <a:defRPr/>
              </a:pPr>
              <a:t>8/4/2021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218697E-D06E-437E-B2A2-DC4764D4C6B0}" type="slidenum">
              <a:rPr lang="en-US"/>
              <a:pPr>
                <a:defRPr/>
              </a:pPr>
              <a:t>‹#›</a:t>
            </a:fld>
            <a:endParaRPr lang="en-US" dirty="0"/>
          </a:p>
        </p:txBody>
      </p:sp>
    </p:spTree>
    <p:extLst>
      <p:ext uri="{BB962C8B-B14F-4D97-AF65-F5344CB8AC3E}">
        <p14:creationId xmlns:p14="http://schemas.microsoft.com/office/powerpoint/2010/main" val="1310753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BFD2592-07D0-4B8C-A9F3-A480D32E75CD}" type="datetimeFigureOut">
              <a:rPr lang="en-GB" smtClean="0"/>
              <a:t>04/08/2021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7EDB14C-3945-48ED-809B-9CA4369A7D5F}" type="slidenum">
              <a:rPr lang="en-GB" smtClean="0"/>
              <a:t>‹#›</a:t>
            </a:fld>
            <a:endParaRPr lang="en-GB" dirty="0"/>
          </a:p>
        </p:txBody>
      </p:sp>
    </p:spTree>
    <p:extLst>
      <p:ext uri="{BB962C8B-B14F-4D97-AF65-F5344CB8AC3E}">
        <p14:creationId xmlns:p14="http://schemas.microsoft.com/office/powerpoint/2010/main" val="1718076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90600" y="1752600"/>
            <a:ext cx="76962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990600" y="2362200"/>
            <a:ext cx="7696200" cy="2316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32F49F1-1EDE-47C1-A58D-2B872ECDAA49}" type="datetime1">
              <a:rPr lang="en-US" smtClean="0"/>
              <a:pPr>
                <a:defRPr/>
              </a:pPr>
              <a:t>8/4/2021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4507EF1-7160-4C4E-854D-0C2149EF2749}" type="slidenum">
              <a:rPr lang="en-US"/>
              <a:pPr>
                <a:defRPr/>
              </a:pPr>
              <a:t>‹#›</a:t>
            </a:fld>
            <a:endParaRPr lang="en-US" dirty="0"/>
          </a:p>
        </p:txBody>
      </p:sp>
      <p:pic>
        <p:nvPicPr>
          <p:cNvPr id="1032" name="Picture 5"/>
          <p:cNvPicPr>
            <a:picLocks noChangeAspect="1" noChangeArrowheads="1"/>
          </p:cNvPicPr>
          <p:nvPr/>
        </p:nvPicPr>
        <p:blipFill>
          <a:blip r:embed="rId7"/>
          <a:srcRect/>
          <a:stretch>
            <a:fillRect/>
          </a:stretch>
        </p:blipFill>
        <p:spPr bwMode="auto">
          <a:xfrm>
            <a:off x="0" y="6661150"/>
            <a:ext cx="9144000" cy="196850"/>
          </a:xfrm>
          <a:prstGeom prst="rect">
            <a:avLst/>
          </a:prstGeom>
          <a:noFill/>
          <a:ln w="9525">
            <a:noFill/>
            <a:miter lim="800000"/>
            <a:headEnd/>
            <a:tailEnd/>
          </a:ln>
        </p:spPr>
      </p:pic>
      <p:sp>
        <p:nvSpPr>
          <p:cNvPr id="9" name="TextBox 8"/>
          <p:cNvSpPr txBox="1">
            <a:spLocks noChangeArrowheads="1"/>
          </p:cNvSpPr>
          <p:nvPr/>
        </p:nvSpPr>
        <p:spPr bwMode="auto">
          <a:xfrm>
            <a:off x="55563" y="0"/>
            <a:ext cx="3187732" cy="323165"/>
          </a:xfrm>
          <a:prstGeom prst="rect">
            <a:avLst/>
          </a:prstGeom>
          <a:noFill/>
          <a:ln w="9525">
            <a:noFill/>
            <a:miter lim="800000"/>
            <a:headEnd/>
            <a:tailEnd/>
          </a:ln>
        </p:spPr>
        <p:txBody>
          <a:bodyPr wrap="none">
            <a:spAutoFit/>
          </a:bodyPr>
          <a:lstStyle/>
          <a:p>
            <a:pPr>
              <a:defRPr/>
            </a:pPr>
            <a:r>
              <a:rPr lang="en-US" sz="1500" dirty="0">
                <a:solidFill>
                  <a:srgbClr val="2E4364"/>
                </a:solidFill>
                <a:latin typeface="Calibri" pitchFamily="34" charset="0"/>
              </a:rPr>
              <a:t>Welspun Group  </a:t>
            </a:r>
            <a:r>
              <a:rPr lang="en-US" sz="1500" b="1" dirty="0">
                <a:solidFill>
                  <a:srgbClr val="2E4364"/>
                </a:solidFill>
                <a:latin typeface="Calibri" pitchFamily="34" charset="0"/>
              </a:rPr>
              <a:t>| </a:t>
            </a:r>
            <a:r>
              <a:rPr lang="en-US" sz="1500" b="1" dirty="0" smtClean="0">
                <a:solidFill>
                  <a:srgbClr val="2E4364"/>
                </a:solidFill>
                <a:latin typeface="Calibri" pitchFamily="34" charset="0"/>
              </a:rPr>
              <a:t>Welspun Anjar City</a:t>
            </a:r>
            <a:r>
              <a:rPr lang="en-US" sz="1500" b="0" dirty="0" smtClean="0">
                <a:solidFill>
                  <a:schemeClr val="tx1"/>
                </a:solidFill>
                <a:latin typeface="Calibri" pitchFamily="34" charset="0"/>
              </a:rPr>
              <a:t> </a:t>
            </a:r>
            <a:endParaRPr lang="en-US" sz="1500" b="0" dirty="0">
              <a:solidFill>
                <a:schemeClr val="tx1"/>
              </a:solidFill>
              <a:latin typeface="Calibri" pitchFamily="34" charset="0"/>
            </a:endParaRPr>
          </a:p>
        </p:txBody>
      </p:sp>
      <p:pic>
        <p:nvPicPr>
          <p:cNvPr id="11" name="Welsupn 2.0_MUMBAI.png"/>
          <p:cNvPicPr>
            <a:picLocks noChangeAspect="1"/>
          </p:cNvPicPr>
          <p:nvPr userDrawn="1"/>
        </p:nvPicPr>
        <p:blipFill>
          <a:blip r:embed="rId8" cstate="email">
            <a:extLst/>
          </a:blip>
          <a:srcRect/>
          <a:stretch>
            <a:fillRect/>
          </a:stretch>
        </p:blipFill>
        <p:spPr>
          <a:xfrm>
            <a:off x="-29545" y="-10438"/>
            <a:ext cx="5428913" cy="531238"/>
          </a:xfrm>
          <a:prstGeom prst="rect">
            <a:avLst/>
          </a:prstGeom>
          <a:ln w="12700">
            <a:miter lim="400000"/>
          </a:ln>
        </p:spPr>
      </p:pic>
      <p:pic>
        <p:nvPicPr>
          <p:cNvPr id="12" name="WELSUPN GROUP LOGO_31102015.png"/>
          <p:cNvPicPr>
            <a:picLocks noChangeAspect="1"/>
          </p:cNvPicPr>
          <p:nvPr userDrawn="1"/>
        </p:nvPicPr>
        <p:blipFill>
          <a:blip r:embed="rId9" cstate="email">
            <a:extLst/>
          </a:blip>
          <a:stretch>
            <a:fillRect/>
          </a:stretch>
        </p:blipFill>
        <p:spPr>
          <a:xfrm>
            <a:off x="5373354" y="-18253"/>
            <a:ext cx="3003884" cy="597846"/>
          </a:xfrm>
          <a:prstGeom prst="rect">
            <a:avLst/>
          </a:prstGeom>
          <a:ln w="12700">
            <a:miter lim="400000"/>
          </a:ln>
        </p:spPr>
      </p:pic>
      <p:pic>
        <p:nvPicPr>
          <p:cNvPr id="13" name="Welsupn 2.0_MUMBAI.png"/>
          <p:cNvPicPr>
            <a:picLocks noChangeAspect="1"/>
          </p:cNvPicPr>
          <p:nvPr userDrawn="1"/>
        </p:nvPicPr>
        <p:blipFill>
          <a:blip r:embed="rId10" cstate="email">
            <a:extLst/>
          </a:blip>
          <a:srcRect/>
          <a:stretch>
            <a:fillRect/>
          </a:stretch>
        </p:blipFill>
        <p:spPr>
          <a:xfrm>
            <a:off x="8391646" y="-10438"/>
            <a:ext cx="754222" cy="531238"/>
          </a:xfrm>
          <a:prstGeom prst="rect">
            <a:avLst/>
          </a:prstGeom>
          <a:ln w="12700">
            <a:miter lim="400000"/>
          </a:ln>
        </p:spPr>
      </p:pic>
    </p:spTree>
    <p:extLst>
      <p:ext uri="{BB962C8B-B14F-4D97-AF65-F5344CB8AC3E}">
        <p14:creationId xmlns:p14="http://schemas.microsoft.com/office/powerpoint/2010/main" val="291009265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Lst>
  <p:hf hdr="0" ftr="0" dt="0"/>
  <p:txStyles>
    <p:titleStyle>
      <a:lvl1pPr algn="l" rtl="0" eaLnBrk="0" fontAlgn="base" hangingPunct="0">
        <a:spcBef>
          <a:spcPct val="0"/>
        </a:spcBef>
        <a:spcAft>
          <a:spcPct val="0"/>
        </a:spcAft>
        <a:defRPr sz="2500" b="1" kern="1200">
          <a:solidFill>
            <a:schemeClr val="tx1"/>
          </a:solidFill>
          <a:latin typeface="+mn-lt"/>
          <a:ea typeface="+mj-ea"/>
          <a:cs typeface="+mj-cs"/>
        </a:defRPr>
      </a:lvl1pPr>
      <a:lvl2pPr algn="l" rtl="0" eaLnBrk="0" fontAlgn="base" hangingPunct="0">
        <a:spcBef>
          <a:spcPct val="0"/>
        </a:spcBef>
        <a:spcAft>
          <a:spcPct val="0"/>
        </a:spcAft>
        <a:defRPr sz="2500" b="1">
          <a:solidFill>
            <a:schemeClr val="tx1"/>
          </a:solidFill>
          <a:latin typeface="Calibri" pitchFamily="34" charset="0"/>
        </a:defRPr>
      </a:lvl2pPr>
      <a:lvl3pPr algn="l" rtl="0" eaLnBrk="0" fontAlgn="base" hangingPunct="0">
        <a:spcBef>
          <a:spcPct val="0"/>
        </a:spcBef>
        <a:spcAft>
          <a:spcPct val="0"/>
        </a:spcAft>
        <a:defRPr sz="2500" b="1">
          <a:solidFill>
            <a:schemeClr val="tx1"/>
          </a:solidFill>
          <a:latin typeface="Calibri" pitchFamily="34" charset="0"/>
        </a:defRPr>
      </a:lvl3pPr>
      <a:lvl4pPr algn="l" rtl="0" eaLnBrk="0" fontAlgn="base" hangingPunct="0">
        <a:spcBef>
          <a:spcPct val="0"/>
        </a:spcBef>
        <a:spcAft>
          <a:spcPct val="0"/>
        </a:spcAft>
        <a:defRPr sz="2500" b="1">
          <a:solidFill>
            <a:schemeClr val="tx1"/>
          </a:solidFill>
          <a:latin typeface="Calibri" pitchFamily="34" charset="0"/>
        </a:defRPr>
      </a:lvl4pPr>
      <a:lvl5pPr algn="l" rtl="0" eaLnBrk="0" fontAlgn="base" hangingPunct="0">
        <a:spcBef>
          <a:spcPct val="0"/>
        </a:spcBef>
        <a:spcAft>
          <a:spcPct val="0"/>
        </a:spcAft>
        <a:defRPr sz="2500" b="1">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 Id="rId5" Type="http://schemas.openxmlformats.org/officeDocument/2006/relationships/image" Target="../media/image20.jpe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3.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600200"/>
            <a:ext cx="8153400" cy="1384995"/>
          </a:xfrm>
          <a:prstGeom prst="rect">
            <a:avLst/>
          </a:prstGeom>
        </p:spPr>
        <p:txBody>
          <a:bodyPr wrap="square">
            <a:spAutoFit/>
          </a:bodyPr>
          <a:lstStyle/>
          <a:p>
            <a:pPr algn="ctr"/>
            <a:r>
              <a:rPr lang="en-US" sz="2800" b="1" dirty="0" smtClean="0">
                <a:latin typeface="Agency FB" panose="020B0503020202020204" pitchFamily="34" charset="0"/>
              </a:rPr>
              <a:t>Welspun Corp Limited </a:t>
            </a:r>
          </a:p>
          <a:p>
            <a:pPr algn="ctr"/>
            <a:r>
              <a:rPr lang="en-US" sz="2800" b="1" dirty="0" smtClean="0">
                <a:latin typeface="Agency FB" panose="020B0503020202020204" pitchFamily="34" charset="0"/>
              </a:rPr>
              <a:t>CSR Projects Approved by the Board for </a:t>
            </a:r>
          </a:p>
          <a:p>
            <a:pPr algn="ctr"/>
            <a:r>
              <a:rPr lang="en-US" sz="2800" b="1" dirty="0" smtClean="0">
                <a:latin typeface="Agency FB" panose="020B0503020202020204" pitchFamily="34" charset="0"/>
              </a:rPr>
              <a:t>FY 2021-22</a:t>
            </a:r>
            <a:endParaRPr lang="en-US" sz="2800" dirty="0">
              <a:latin typeface="Agency FB" panose="020B0503020202020204" pitchFamily="34" charset="0"/>
            </a:endParaRPr>
          </a:p>
        </p:txBody>
      </p:sp>
    </p:spTree>
    <p:extLst>
      <p:ext uri="{BB962C8B-B14F-4D97-AF65-F5344CB8AC3E}">
        <p14:creationId xmlns:p14="http://schemas.microsoft.com/office/powerpoint/2010/main" val="21321269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09600"/>
            <a:ext cx="8839200" cy="5324535"/>
          </a:xfrm>
          <a:prstGeom prst="rect">
            <a:avLst/>
          </a:prstGeom>
          <a:noFill/>
        </p:spPr>
        <p:txBody>
          <a:bodyPr wrap="square" rtlCol="0">
            <a:spAutoFit/>
          </a:bodyPr>
          <a:lstStyle/>
          <a:p>
            <a:pPr algn="just"/>
            <a:r>
              <a:rPr lang="en-US" sz="2000" b="1" dirty="0">
                <a:latin typeface="Book Antiqua" panose="02040602050305030304" pitchFamily="18" charset="0"/>
              </a:rPr>
              <a:t>OUR PHILOSOPHY</a:t>
            </a:r>
            <a:endParaRPr lang="en-US" sz="2000" dirty="0">
              <a:latin typeface="Book Antiqua" panose="02040602050305030304" pitchFamily="18" charset="0"/>
            </a:endParaRPr>
          </a:p>
          <a:p>
            <a:pPr algn="just"/>
            <a:r>
              <a:rPr lang="en-US" sz="2000" dirty="0">
                <a:latin typeface="Book Antiqua" panose="02040602050305030304" pitchFamily="18" charset="0"/>
              </a:rPr>
              <a:t> </a:t>
            </a:r>
          </a:p>
          <a:p>
            <a:pPr algn="just"/>
            <a:r>
              <a:rPr lang="en-US" sz="2000" dirty="0" err="1">
                <a:latin typeface="Book Antiqua" panose="02040602050305030304" pitchFamily="18" charset="0"/>
              </a:rPr>
              <a:t>Welspun’s</a:t>
            </a:r>
            <a:r>
              <a:rPr lang="en-US" sz="2000" dirty="0">
                <a:latin typeface="Book Antiqua" panose="02040602050305030304" pitchFamily="18" charset="0"/>
              </a:rPr>
              <a:t> corporate philosophy has always been to practice ethical business and be socially responsible. There is a strong commitment to a wider all-round social progress, as well as to a sustainable development that balances the needs of the present with those of the future</a:t>
            </a:r>
            <a:r>
              <a:rPr lang="en-US" sz="2000" dirty="0" smtClean="0">
                <a:latin typeface="Book Antiqua" panose="02040602050305030304" pitchFamily="18" charset="0"/>
              </a:rPr>
              <a:t>.</a:t>
            </a:r>
          </a:p>
          <a:p>
            <a:pPr algn="just"/>
            <a:endParaRPr lang="en-US" sz="2000" dirty="0">
              <a:latin typeface="Book Antiqua" panose="02040602050305030304" pitchFamily="18" charset="0"/>
            </a:endParaRPr>
          </a:p>
          <a:p>
            <a:pPr algn="just"/>
            <a:r>
              <a:rPr lang="en-US" sz="2000" dirty="0">
                <a:latin typeface="Book Antiqua" panose="02040602050305030304" pitchFamily="18" charset="0"/>
              </a:rPr>
              <a:t>Welspun Group’s social vision has been enshrined in the three E’s which have become the Guiding Principles of our CSR initiatives </a:t>
            </a:r>
            <a:r>
              <a:rPr lang="en-US" sz="2000" dirty="0" smtClean="0">
                <a:latin typeface="Book Antiqua" panose="02040602050305030304" pitchFamily="18" charset="0"/>
              </a:rPr>
              <a:t>:–</a:t>
            </a:r>
          </a:p>
          <a:p>
            <a:pPr algn="just"/>
            <a:r>
              <a:rPr lang="en-US" sz="2000" dirty="0" smtClean="0">
                <a:latin typeface="Book Antiqua" panose="02040602050305030304" pitchFamily="18" charset="0"/>
              </a:rPr>
              <a:t> </a:t>
            </a:r>
          </a:p>
          <a:p>
            <a:pPr marL="285750" indent="-285750" algn="just">
              <a:buFont typeface="Arial" panose="020B0604020202020204" pitchFamily="34" charset="0"/>
              <a:buChar char="•"/>
            </a:pPr>
            <a:r>
              <a:rPr lang="en-US" sz="2000" dirty="0" smtClean="0">
                <a:latin typeface="Book Antiqua" panose="02040602050305030304" pitchFamily="18" charset="0"/>
              </a:rPr>
              <a:t>Education</a:t>
            </a:r>
            <a:r>
              <a:rPr lang="en-US" sz="2000" dirty="0">
                <a:latin typeface="Book Antiqua" panose="02040602050305030304" pitchFamily="18" charset="0"/>
              </a:rPr>
              <a:t>, </a:t>
            </a:r>
            <a:endParaRPr lang="en-US" sz="2000" dirty="0" smtClean="0">
              <a:latin typeface="Book Antiqua" panose="02040602050305030304" pitchFamily="18" charset="0"/>
            </a:endParaRPr>
          </a:p>
          <a:p>
            <a:pPr marL="285750" indent="-285750" algn="just">
              <a:buFont typeface="Arial" panose="020B0604020202020204" pitchFamily="34" charset="0"/>
              <a:buChar char="•"/>
            </a:pPr>
            <a:r>
              <a:rPr lang="en-US" sz="2000" dirty="0" smtClean="0">
                <a:latin typeface="Book Antiqua" panose="02040602050305030304" pitchFamily="18" charset="0"/>
              </a:rPr>
              <a:t>Empowerment </a:t>
            </a:r>
            <a:r>
              <a:rPr lang="en-US" sz="2000" dirty="0">
                <a:latin typeface="Book Antiqua" panose="02040602050305030304" pitchFamily="18" charset="0"/>
              </a:rPr>
              <a:t>and </a:t>
            </a:r>
            <a:endParaRPr lang="en-US" sz="2000" dirty="0" smtClean="0">
              <a:latin typeface="Book Antiqua" panose="02040602050305030304" pitchFamily="18" charset="0"/>
            </a:endParaRPr>
          </a:p>
          <a:p>
            <a:pPr marL="285750" indent="-285750" algn="just">
              <a:buFont typeface="Arial" panose="020B0604020202020204" pitchFamily="34" charset="0"/>
              <a:buChar char="•"/>
            </a:pPr>
            <a:r>
              <a:rPr lang="en-US" sz="2000" dirty="0" smtClean="0">
                <a:latin typeface="Book Antiqua" panose="02040602050305030304" pitchFamily="18" charset="0"/>
              </a:rPr>
              <a:t>Environment </a:t>
            </a:r>
            <a:r>
              <a:rPr lang="en-US" sz="2000" dirty="0">
                <a:latin typeface="Book Antiqua" panose="02040602050305030304" pitchFamily="18" charset="0"/>
              </a:rPr>
              <a:t>&amp; Health. </a:t>
            </a:r>
            <a:endParaRPr lang="en-US" sz="2000" dirty="0" smtClean="0">
              <a:latin typeface="Book Antiqua" panose="02040602050305030304" pitchFamily="18" charset="0"/>
            </a:endParaRPr>
          </a:p>
          <a:p>
            <a:pPr algn="just"/>
            <a:endParaRPr lang="en-US" sz="2000" dirty="0">
              <a:latin typeface="Book Antiqua" panose="02040602050305030304" pitchFamily="18" charset="0"/>
            </a:endParaRPr>
          </a:p>
          <a:p>
            <a:pPr algn="just"/>
            <a:r>
              <a:rPr lang="en-US" sz="2000" dirty="0" smtClean="0">
                <a:latin typeface="Book Antiqua" panose="02040602050305030304" pitchFamily="18" charset="0"/>
              </a:rPr>
              <a:t>We </a:t>
            </a:r>
            <a:r>
              <a:rPr lang="en-US" sz="2000" dirty="0">
                <a:latin typeface="Book Antiqua" panose="02040602050305030304" pitchFamily="18" charset="0"/>
              </a:rPr>
              <a:t>shall endeavor to undertake our projects under the banner of the Welspun Foundation for Health and Knowledge (WFHK) that aim towards holistic development of the villages around our plant and project </a:t>
            </a:r>
            <a:r>
              <a:rPr lang="en-US" sz="2000" dirty="0" smtClean="0">
                <a:latin typeface="Book Antiqua" panose="02040602050305030304" pitchFamily="18" charset="0"/>
              </a:rPr>
              <a:t>locations.</a:t>
            </a:r>
            <a:endParaRPr lang="en-US" sz="2000" dirty="0">
              <a:latin typeface="Book Antiqua" panose="02040602050305030304" pitchFamily="18" charset="0"/>
            </a:endParaRPr>
          </a:p>
        </p:txBody>
      </p:sp>
    </p:spTree>
    <p:extLst>
      <p:ext uri="{BB962C8B-B14F-4D97-AF65-F5344CB8AC3E}">
        <p14:creationId xmlns:p14="http://schemas.microsoft.com/office/powerpoint/2010/main" val="42906233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09600"/>
            <a:ext cx="8839200" cy="4401205"/>
          </a:xfrm>
          <a:prstGeom prst="rect">
            <a:avLst/>
          </a:prstGeom>
          <a:noFill/>
        </p:spPr>
        <p:txBody>
          <a:bodyPr wrap="square" rtlCol="0">
            <a:spAutoFit/>
          </a:bodyPr>
          <a:lstStyle/>
          <a:p>
            <a:pPr algn="just"/>
            <a:r>
              <a:rPr lang="en-US" sz="2000" b="1" dirty="0" smtClean="0">
                <a:latin typeface="Book Antiqua" panose="02040602050305030304" pitchFamily="18" charset="0"/>
              </a:rPr>
              <a:t>LIST OF PROJECTS APPROVED BY THE BOARD OF WELSPUN CORP LIMITED FOR THE FINANCIAL YEAR 2021-22.</a:t>
            </a:r>
          </a:p>
          <a:p>
            <a:pPr algn="just"/>
            <a:r>
              <a:rPr lang="en-US" sz="2000" b="1" dirty="0" smtClean="0">
                <a:latin typeface="Book Antiqua" panose="02040602050305030304" pitchFamily="18" charset="0"/>
              </a:rPr>
              <a:t>------------------------------------------------------------------------------------------------------</a:t>
            </a:r>
          </a:p>
          <a:p>
            <a:pPr marL="457200" indent="-457200" fontAlgn="ctr">
              <a:buFont typeface="+mj-lt"/>
              <a:buAutoNum type="arabicPeriod"/>
            </a:pPr>
            <a:r>
              <a:rPr lang="en-IN" sz="2000" b="1" dirty="0" smtClean="0">
                <a:latin typeface="Book Antiqua" panose="02040602050305030304" pitchFamily="18" charset="0"/>
              </a:rPr>
              <a:t>Education</a:t>
            </a:r>
            <a:endParaRPr lang="en-US" sz="2000" dirty="0">
              <a:latin typeface="Book Antiqua" panose="02040602050305030304" pitchFamily="18" charset="0"/>
            </a:endParaRPr>
          </a:p>
          <a:p>
            <a:pPr lvl="1" fontAlgn="ctr"/>
            <a:r>
              <a:rPr lang="en-IN" sz="2000" dirty="0" smtClean="0">
                <a:latin typeface="Book Antiqua" panose="02040602050305030304" pitchFamily="18" charset="0"/>
              </a:rPr>
              <a:t>1.1  </a:t>
            </a:r>
            <a:r>
              <a:rPr lang="en-IN" sz="2000" dirty="0" err="1" smtClean="0">
                <a:latin typeface="Book Antiqua" panose="02040602050305030304" pitchFamily="18" charset="0"/>
              </a:rPr>
              <a:t>Wel</a:t>
            </a:r>
            <a:r>
              <a:rPr lang="en-IN" sz="2000" dirty="0" smtClean="0">
                <a:latin typeface="Book Antiqua" panose="02040602050305030304" pitchFamily="18" charset="0"/>
              </a:rPr>
              <a:t>- </a:t>
            </a:r>
            <a:r>
              <a:rPr lang="en-IN" sz="2000" dirty="0" err="1" smtClean="0">
                <a:latin typeface="Book Antiqua" panose="02040602050305030304" pitchFamily="18" charset="0"/>
              </a:rPr>
              <a:t>Shiksha</a:t>
            </a:r>
            <a:endParaRPr lang="en-IN" sz="2000" dirty="0" smtClean="0">
              <a:latin typeface="Book Antiqua" panose="02040602050305030304" pitchFamily="18" charset="0"/>
            </a:endParaRPr>
          </a:p>
          <a:p>
            <a:pPr lvl="1" fontAlgn="ctr"/>
            <a:r>
              <a:rPr lang="en-IN" sz="2000" dirty="0" smtClean="0">
                <a:latin typeface="Book Antiqua" panose="02040602050305030304" pitchFamily="18" charset="0"/>
              </a:rPr>
              <a:t>1.2  </a:t>
            </a:r>
            <a:r>
              <a:rPr lang="en-IN" sz="2000" dirty="0" smtClean="0">
                <a:latin typeface="Book Antiqua" panose="02040602050305030304" pitchFamily="18" charset="0"/>
              </a:rPr>
              <a:t>Ved </a:t>
            </a:r>
            <a:r>
              <a:rPr lang="en-IN" sz="2000" dirty="0" err="1" smtClean="0">
                <a:latin typeface="Book Antiqua" panose="02040602050305030304" pitchFamily="18" charset="0"/>
              </a:rPr>
              <a:t>Vidyalaya</a:t>
            </a:r>
            <a:endParaRPr lang="en-IN" sz="2000" dirty="0" smtClean="0">
              <a:latin typeface="Book Antiqua" panose="02040602050305030304" pitchFamily="18" charset="0"/>
            </a:endParaRPr>
          </a:p>
          <a:p>
            <a:pPr lvl="1" fontAlgn="ctr"/>
            <a:r>
              <a:rPr lang="en-US" sz="2000" dirty="0" smtClean="0">
                <a:latin typeface="Book Antiqua" panose="02040602050305030304" pitchFamily="18" charset="0"/>
              </a:rPr>
              <a:t>1.3  </a:t>
            </a:r>
            <a:r>
              <a:rPr lang="en-US" sz="2000" dirty="0" err="1" smtClean="0">
                <a:latin typeface="Book Antiqua" panose="02040602050305030304" pitchFamily="18" charset="0"/>
              </a:rPr>
              <a:t>Vidya</a:t>
            </a:r>
            <a:r>
              <a:rPr lang="en-US" sz="2000" dirty="0" smtClean="0">
                <a:latin typeface="Book Antiqua" panose="02040602050305030304" pitchFamily="18" charset="0"/>
              </a:rPr>
              <a:t> </a:t>
            </a:r>
            <a:r>
              <a:rPr lang="en-US" sz="2000" dirty="0" err="1" smtClean="0">
                <a:latin typeface="Book Antiqua" panose="02040602050305030304" pitchFamily="18" charset="0"/>
              </a:rPr>
              <a:t>Mandir</a:t>
            </a:r>
            <a:r>
              <a:rPr lang="en-US" sz="2000" dirty="0" smtClean="0">
                <a:latin typeface="Book Antiqua" panose="02040602050305030304" pitchFamily="18" charset="0"/>
              </a:rPr>
              <a:t> and Public School</a:t>
            </a:r>
          </a:p>
          <a:p>
            <a:pPr fontAlgn="ctr"/>
            <a:endParaRPr lang="en-US" sz="2000" dirty="0">
              <a:latin typeface="Book Antiqua" panose="02040602050305030304" pitchFamily="18" charset="0"/>
            </a:endParaRPr>
          </a:p>
          <a:p>
            <a:pPr marL="457200" indent="-457200" fontAlgn="ctr">
              <a:buFont typeface="+mj-lt"/>
              <a:buAutoNum type="arabicPeriod" startAt="2"/>
            </a:pPr>
            <a:r>
              <a:rPr lang="en-IN" sz="2000" b="1" dirty="0" smtClean="0">
                <a:latin typeface="Book Antiqua" panose="02040602050305030304" pitchFamily="18" charset="0"/>
              </a:rPr>
              <a:t>Environmental communities and plantation</a:t>
            </a:r>
          </a:p>
          <a:p>
            <a:pPr marL="342900" indent="-342900" fontAlgn="ctr">
              <a:buFont typeface="Arial" panose="020B0604020202020204" pitchFamily="34" charset="0"/>
              <a:buChar char="•"/>
            </a:pPr>
            <a:endParaRPr lang="en-IN" sz="2000" b="1" dirty="0" smtClean="0">
              <a:latin typeface="Book Antiqua" panose="02040602050305030304" pitchFamily="18" charset="0"/>
              <a:cs typeface="Times New Roman" panose="02020603050405020304" pitchFamily="18" charset="0"/>
            </a:endParaRPr>
          </a:p>
          <a:p>
            <a:pPr marL="457200" indent="-457200" fontAlgn="ctr">
              <a:buFont typeface="+mj-lt"/>
              <a:buAutoNum type="arabicPeriod" startAt="3"/>
            </a:pPr>
            <a:r>
              <a:rPr lang="en-IN" sz="2000" b="1" dirty="0" smtClean="0">
                <a:latin typeface="Book Antiqua" panose="02040602050305030304" pitchFamily="18" charset="0"/>
                <a:cs typeface="Times New Roman" panose="02020603050405020304" pitchFamily="18" charset="0"/>
              </a:rPr>
              <a:t>Empowerment</a:t>
            </a:r>
          </a:p>
          <a:p>
            <a:pPr lvl="1" fontAlgn="ctr"/>
            <a:r>
              <a:rPr lang="en-IN" sz="2000" dirty="0" smtClean="0">
                <a:latin typeface="Book Antiqua" panose="02040602050305030304" pitchFamily="18" charset="0"/>
                <a:cs typeface="Times New Roman" panose="02020603050405020304" pitchFamily="18" charset="0"/>
              </a:rPr>
              <a:t>3.1  </a:t>
            </a:r>
            <a:r>
              <a:rPr lang="en-IN" sz="2000" dirty="0" err="1" smtClean="0">
                <a:latin typeface="Book Antiqua" panose="02040602050305030304" pitchFamily="18" charset="0"/>
                <a:cs typeface="Times New Roman" panose="02020603050405020304" pitchFamily="18" charset="0"/>
              </a:rPr>
              <a:t>Wel-Netrutva</a:t>
            </a:r>
            <a:r>
              <a:rPr lang="en-IN" sz="2000" dirty="0" smtClean="0">
                <a:latin typeface="Book Antiqua" panose="02040602050305030304" pitchFamily="18" charset="0"/>
                <a:cs typeface="Times New Roman" panose="02020603050405020304" pitchFamily="18" charset="0"/>
              </a:rPr>
              <a:t> – </a:t>
            </a:r>
            <a:r>
              <a:rPr lang="en-IN" sz="2000" dirty="0" smtClean="0">
                <a:latin typeface="Book Antiqua" panose="02040602050305030304" pitchFamily="18" charset="0"/>
                <a:cs typeface="Times New Roman" panose="02020603050405020304" pitchFamily="18" charset="0"/>
              </a:rPr>
              <a:t>Livelihoods and Health</a:t>
            </a:r>
            <a:endParaRPr lang="en-IN" sz="2000" dirty="0" smtClean="0">
              <a:solidFill>
                <a:srgbClr val="000000"/>
              </a:solidFill>
              <a:latin typeface="Book Antiqua" panose="02040602050305030304" pitchFamily="18" charset="0"/>
              <a:cs typeface="Times New Roman" panose="02020603050405020304" pitchFamily="18" charset="0"/>
            </a:endParaRPr>
          </a:p>
          <a:p>
            <a:pPr marL="342900" indent="-342900" fontAlgn="ctr">
              <a:buFont typeface="Arial" panose="020B0604020202020204" pitchFamily="34" charset="0"/>
              <a:buChar char="•"/>
            </a:pPr>
            <a:endParaRPr lang="en-IN" sz="2000" b="1" dirty="0">
              <a:solidFill>
                <a:srgbClr val="000000"/>
              </a:solidFill>
              <a:latin typeface="Book Antiqua" panose="02040602050305030304" pitchFamily="18" charset="0"/>
              <a:cs typeface="Times New Roman" panose="02020603050405020304" pitchFamily="18" charset="0"/>
            </a:endParaRPr>
          </a:p>
          <a:p>
            <a:pPr fontAlgn="ctr"/>
            <a:r>
              <a:rPr lang="en-IN" sz="2000" b="1" dirty="0" smtClean="0">
                <a:latin typeface="Book Antiqua" panose="02040602050305030304" pitchFamily="18" charset="0"/>
                <a:cs typeface="Times New Roman" panose="02020603050405020304" pitchFamily="18" charset="0"/>
              </a:rPr>
              <a:t>4.   Spend </a:t>
            </a:r>
            <a:r>
              <a:rPr lang="en-IN" sz="2000" b="1" dirty="0" smtClean="0">
                <a:latin typeface="Book Antiqua" panose="02040602050305030304" pitchFamily="18" charset="0"/>
                <a:cs typeface="Times New Roman" panose="02020603050405020304" pitchFamily="18" charset="0"/>
              </a:rPr>
              <a:t>on Covid-19</a:t>
            </a:r>
            <a:endParaRPr lang="en-US" sz="2000" b="1" dirty="0" smtClean="0">
              <a:latin typeface="Book Antiqua" panose="02040602050305030304" pitchFamily="18" charset="0"/>
            </a:endParaRPr>
          </a:p>
        </p:txBody>
      </p:sp>
    </p:spTree>
    <p:extLst>
      <p:ext uri="{BB962C8B-B14F-4D97-AF65-F5344CB8AC3E}">
        <p14:creationId xmlns:p14="http://schemas.microsoft.com/office/powerpoint/2010/main" val="947721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9282" y="672405"/>
            <a:ext cx="8706118" cy="2108269"/>
          </a:xfrm>
          <a:prstGeom prst="rect">
            <a:avLst/>
          </a:prstGeom>
        </p:spPr>
        <p:txBody>
          <a:bodyPr wrap="square">
            <a:spAutoFit/>
          </a:bodyPr>
          <a:lstStyle/>
          <a:p>
            <a:pPr algn="just"/>
            <a:endParaRPr lang="en-US" sz="2000" b="1" dirty="0" smtClean="0">
              <a:latin typeface="Times New Roman" panose="02020603050405020304" pitchFamily="18" charset="0"/>
              <a:cs typeface="Times New Roman" panose="02020603050405020304" pitchFamily="18" charset="0"/>
            </a:endParaRPr>
          </a:p>
          <a:p>
            <a:pPr algn="just"/>
            <a:r>
              <a:rPr lang="en-US" sz="2000" b="1" dirty="0" smtClean="0">
                <a:latin typeface="Times New Roman" panose="02020603050405020304" pitchFamily="18" charset="0"/>
                <a:cs typeface="Times New Roman" panose="02020603050405020304" pitchFamily="18" charset="0"/>
              </a:rPr>
              <a:t>Objective: </a:t>
            </a:r>
            <a:r>
              <a:rPr lang="en-US" sz="2000" dirty="0">
                <a:latin typeface="Times New Roman" panose="02020603050405020304" pitchFamily="18" charset="0"/>
                <a:cs typeface="Times New Roman" panose="02020603050405020304" pitchFamily="18" charset="0"/>
              </a:rPr>
              <a:t>The project aims at improving learning levels of the students of the government primary schools by merging the </a:t>
            </a:r>
            <a:r>
              <a:rPr lang="en-US" sz="2000" dirty="0" smtClean="0">
                <a:latin typeface="Times New Roman" panose="02020603050405020304" pitchFamily="18" charset="0"/>
                <a:cs typeface="Times New Roman" panose="02020603050405020304" pitchFamily="18" charset="0"/>
              </a:rPr>
              <a:t>interventions of Digital Classroom, Shiksha Saathis (Para Teacher) and Teacher Trainings along with </a:t>
            </a:r>
            <a:r>
              <a:rPr lang="en-US" sz="2000" dirty="0">
                <a:latin typeface="Times New Roman" panose="02020603050405020304" pitchFamily="18" charset="0"/>
                <a:cs typeface="Times New Roman" panose="02020603050405020304" pitchFamily="18" charset="0"/>
              </a:rPr>
              <a:t>volunteers from the villages to promote education.</a:t>
            </a:r>
          </a:p>
          <a:p>
            <a:pPr algn="just"/>
            <a:endParaRPr lang="en-US" sz="1100" b="1" dirty="0" smtClean="0">
              <a:latin typeface="Times New Roman" panose="02020603050405020304" pitchFamily="18" charset="0"/>
              <a:cs typeface="Times New Roman" panose="02020603050405020304" pitchFamily="18" charset="0"/>
            </a:endParaRPr>
          </a:p>
          <a:p>
            <a:pPr algn="just"/>
            <a:r>
              <a:rPr lang="en-US" sz="2000" b="1" dirty="0" smtClean="0">
                <a:latin typeface="Times New Roman" panose="02020603050405020304" pitchFamily="18" charset="0"/>
                <a:cs typeface="Times New Roman" panose="02020603050405020304" pitchFamily="18" charset="0"/>
              </a:rPr>
              <a:t>Locations: </a:t>
            </a:r>
            <a:r>
              <a:rPr lang="en-US" sz="2000" dirty="0" smtClean="0">
                <a:latin typeface="Times New Roman" panose="02020603050405020304" pitchFamily="18" charset="0"/>
                <a:cs typeface="Times New Roman" panose="02020603050405020304" pitchFamily="18" charset="0"/>
              </a:rPr>
              <a:t>Anjar</a:t>
            </a:r>
            <a:r>
              <a:rPr lang="en-US" sz="2000" smtClean="0">
                <a:latin typeface="Times New Roman" panose="02020603050405020304" pitchFamily="18" charset="0"/>
                <a:cs typeface="Times New Roman" panose="02020603050405020304" pitchFamily="18" charset="0"/>
              </a:rPr>
              <a:t>, Dahej, Vapi </a:t>
            </a:r>
            <a:r>
              <a:rPr lang="en-US" sz="2000" dirty="0" smtClean="0">
                <a:latin typeface="Times New Roman" panose="02020603050405020304" pitchFamily="18" charset="0"/>
                <a:cs typeface="Times New Roman" panose="02020603050405020304" pitchFamily="18" charset="0"/>
              </a:rPr>
              <a:t>and Telangana.</a:t>
            </a:r>
            <a:endParaRPr lang="en-US" sz="2000" b="1" dirty="0" smtClean="0">
              <a:latin typeface="Times New Roman" panose="02020603050405020304" pitchFamily="18" charset="0"/>
              <a:cs typeface="Times New Roman" panose="02020603050405020304" pitchFamily="18" charset="0"/>
            </a:endParaRPr>
          </a:p>
        </p:txBody>
      </p:sp>
      <p:pic>
        <p:nvPicPr>
          <p:cNvPr id="4" name="Picture 2" descr="D:\CSR\Pictures\WFHK Project pics\Education\Digital education- Project Gyankunj\IMG_20181220_16220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12000"/>
                    </a14:imgEffect>
                    <a14:imgEffect>
                      <a14:brightnessContrast bright="10000" contrast="9000"/>
                    </a14:imgEffect>
                  </a14:imgLayer>
                </a14:imgProps>
              </a:ext>
              <a:ext uri="{28A0092B-C50C-407E-A947-70E740481C1C}">
                <a14:useLocalDpi xmlns:a14="http://schemas.microsoft.com/office/drawing/2010/main" val="0"/>
              </a:ext>
            </a:extLst>
          </a:blip>
          <a:srcRect t="9414" b="6273"/>
          <a:stretch/>
        </p:blipFill>
        <p:spPr bwMode="auto">
          <a:xfrm>
            <a:off x="381000" y="3124201"/>
            <a:ext cx="2667000" cy="1825703"/>
          </a:xfrm>
          <a:prstGeom prst="rect">
            <a:avLst/>
          </a:prstGeom>
          <a:ln w="19050">
            <a:solidFill>
              <a:schemeClr val="tx1"/>
            </a:solidFill>
          </a:ln>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361682" y="5168207"/>
            <a:ext cx="2686318" cy="523220"/>
          </a:xfrm>
          <a:prstGeom prst="rect">
            <a:avLst/>
          </a:prstGeom>
        </p:spPr>
        <p:txBody>
          <a:bodyPr wrap="square">
            <a:spAutoFit/>
          </a:bodyPr>
          <a:lstStyle/>
          <a:p>
            <a:pPr algn="ctr"/>
            <a:r>
              <a:rPr lang="en-US" sz="2800" b="1" dirty="0" smtClean="0">
                <a:latin typeface="Agency FB" panose="020B0503020202020204" pitchFamily="34" charset="0"/>
              </a:rPr>
              <a:t>Digital Classrooms</a:t>
            </a:r>
            <a:endParaRPr lang="en-US" sz="2800" dirty="0">
              <a:latin typeface="Agency FB" panose="020B0503020202020204" pitchFamily="34" charset="0"/>
            </a:endParaRPr>
          </a:p>
        </p:txBody>
      </p:sp>
      <p:sp>
        <p:nvSpPr>
          <p:cNvPr id="7" name="Rectangle 6"/>
          <p:cNvSpPr/>
          <p:nvPr/>
        </p:nvSpPr>
        <p:spPr>
          <a:xfrm>
            <a:off x="3170856" y="5168207"/>
            <a:ext cx="2686318" cy="1384995"/>
          </a:xfrm>
          <a:prstGeom prst="rect">
            <a:avLst/>
          </a:prstGeom>
        </p:spPr>
        <p:txBody>
          <a:bodyPr wrap="square">
            <a:spAutoFit/>
          </a:bodyPr>
          <a:lstStyle/>
          <a:p>
            <a:pPr algn="ctr"/>
            <a:r>
              <a:rPr lang="en-US" sz="2800" b="1" dirty="0" smtClean="0">
                <a:latin typeface="Agency FB" panose="020B0503020202020204" pitchFamily="34" charset="0"/>
              </a:rPr>
              <a:t>Learning Levels</a:t>
            </a:r>
          </a:p>
          <a:p>
            <a:pPr algn="ctr"/>
            <a:r>
              <a:rPr lang="en-US" sz="2800" b="1" dirty="0" smtClean="0">
                <a:latin typeface="Agency FB" panose="020B0503020202020204" pitchFamily="34" charset="0"/>
              </a:rPr>
              <a:t>Teacher Training</a:t>
            </a:r>
          </a:p>
          <a:p>
            <a:pPr algn="ctr"/>
            <a:r>
              <a:rPr lang="en-US" sz="2800" b="1" dirty="0" smtClean="0">
                <a:latin typeface="Agency FB" panose="020B0503020202020204" pitchFamily="34" charset="0"/>
              </a:rPr>
              <a:t>Shiksha Saathi</a:t>
            </a:r>
            <a:endParaRPr lang="en-US" sz="2800" dirty="0">
              <a:latin typeface="Agency FB" panose="020B050302020202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4144" y="3124201"/>
            <a:ext cx="2627231" cy="1825703"/>
          </a:xfrm>
          <a:prstGeom prst="rect">
            <a:avLst/>
          </a:prstGeom>
          <a:noFill/>
          <a:ln w="12700">
            <a:solidFill>
              <a:schemeClr val="tx1"/>
            </a:solidFill>
          </a:ln>
        </p:spPr>
      </p:pic>
      <p:sp>
        <p:nvSpPr>
          <p:cNvPr id="10" name="Rectangle 9"/>
          <p:cNvSpPr/>
          <p:nvPr/>
        </p:nvSpPr>
        <p:spPr>
          <a:xfrm>
            <a:off x="6324600" y="5168207"/>
            <a:ext cx="2686318" cy="523220"/>
          </a:xfrm>
          <a:prstGeom prst="rect">
            <a:avLst/>
          </a:prstGeom>
        </p:spPr>
        <p:txBody>
          <a:bodyPr wrap="square">
            <a:spAutoFit/>
          </a:bodyPr>
          <a:lstStyle/>
          <a:p>
            <a:pPr algn="ctr"/>
            <a:r>
              <a:rPr lang="en-US" sz="2800" b="1" dirty="0" smtClean="0">
                <a:latin typeface="Agency FB" panose="020B0503020202020204" pitchFamily="34" charset="0"/>
              </a:rPr>
              <a:t>Ved Vidyalaya</a:t>
            </a:r>
            <a:endParaRPr lang="en-US" sz="2800" dirty="0">
              <a:latin typeface="Agency FB" panose="020B0503020202020204" pitchFamily="34"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5972" y="3124200"/>
            <a:ext cx="2850200" cy="1825703"/>
          </a:xfrm>
          <a:prstGeom prst="rect">
            <a:avLst/>
          </a:prstGeom>
          <a:ln w="12700">
            <a:solidFill>
              <a:schemeClr val="tx1"/>
            </a:solidFill>
          </a:ln>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0"/>
            <a:ext cx="3889248" cy="603504"/>
          </a:xfrm>
          <a:prstGeom prst="rect">
            <a:avLst/>
          </a:prstGeom>
        </p:spPr>
      </p:pic>
    </p:spTree>
    <p:extLst>
      <p:ext uri="{BB962C8B-B14F-4D97-AF65-F5344CB8AC3E}">
        <p14:creationId xmlns:p14="http://schemas.microsoft.com/office/powerpoint/2010/main" val="1045346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668B53F-8CF9-4049-8218-62ADD45BE2B0}" type="slidenum">
              <a:rPr lang="en-US" smtClean="0"/>
              <a:pPr>
                <a:defRPr/>
              </a:pPr>
              <a:t>5</a:t>
            </a:fld>
            <a:endParaRPr lang="en-US" dirty="0"/>
          </a:p>
        </p:txBody>
      </p:sp>
      <p:sp>
        <p:nvSpPr>
          <p:cNvPr id="5" name="Rectangle 4"/>
          <p:cNvSpPr/>
          <p:nvPr/>
        </p:nvSpPr>
        <p:spPr>
          <a:xfrm>
            <a:off x="28977" y="0"/>
            <a:ext cx="5305023" cy="677108"/>
          </a:xfrm>
          <a:prstGeom prst="rect">
            <a:avLst/>
          </a:prstGeom>
        </p:spPr>
        <p:txBody>
          <a:bodyPr wrap="square">
            <a:spAutoFit/>
          </a:bodyPr>
          <a:lstStyle/>
          <a:p>
            <a:pPr algn="ctr"/>
            <a:r>
              <a:rPr lang="en-IN" sz="2400" b="1" dirty="0" smtClean="0">
                <a:latin typeface="Agency FB" panose="020B0503020202020204" pitchFamily="34" charset="0"/>
              </a:rPr>
              <a:t>Environmental programs and Tree plantations</a:t>
            </a:r>
            <a:endParaRPr lang="en-IN" sz="2400" b="1" dirty="0">
              <a:latin typeface="Agency FB" panose="020B0503020202020204" pitchFamily="34" charset="0"/>
            </a:endParaRPr>
          </a:p>
          <a:p>
            <a:endParaRPr lang="en-US" sz="1400" b="1" dirty="0">
              <a:solidFill>
                <a:srgbClr val="FFFF00"/>
              </a:solidFill>
              <a:latin typeface="Agency FB" panose="020B0503020202020204" pitchFamily="34"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8761" b="27511"/>
          <a:stretch/>
        </p:blipFill>
        <p:spPr>
          <a:xfrm>
            <a:off x="609600" y="717551"/>
            <a:ext cx="8022771" cy="2559049"/>
          </a:xfrm>
          <a:prstGeom prst="rect">
            <a:avLst/>
          </a:prstGeom>
          <a:ln w="19050">
            <a:solidFill>
              <a:schemeClr val="tx1"/>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505200"/>
            <a:ext cx="2341973" cy="2514600"/>
          </a:xfrm>
          <a:prstGeom prst="rect">
            <a:avLst/>
          </a:prstGeom>
          <a:ln w="19050">
            <a:solidFill>
              <a:schemeClr val="tx1"/>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44" y="3505200"/>
            <a:ext cx="2674656" cy="2514599"/>
          </a:xfrm>
          <a:prstGeom prst="rect">
            <a:avLst/>
          </a:prstGeom>
          <a:ln w="19050">
            <a:solidFill>
              <a:schemeClr val="tx1"/>
            </a:solidFill>
          </a:ln>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24200" y="3505200"/>
            <a:ext cx="2667000" cy="2514599"/>
          </a:xfrm>
          <a:prstGeom prst="rect">
            <a:avLst/>
          </a:prstGeom>
          <a:ln w="19050">
            <a:solidFill>
              <a:schemeClr val="tx1"/>
            </a:solidFill>
          </a:ln>
        </p:spPr>
      </p:pic>
    </p:spTree>
    <p:extLst>
      <p:ext uri="{BB962C8B-B14F-4D97-AF65-F5344CB8AC3E}">
        <p14:creationId xmlns:p14="http://schemas.microsoft.com/office/powerpoint/2010/main" val="1029536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9282" y="672405"/>
            <a:ext cx="8706118" cy="2862322"/>
          </a:xfrm>
          <a:prstGeom prst="rect">
            <a:avLst/>
          </a:prstGeom>
        </p:spPr>
        <p:txBody>
          <a:bodyPr wrap="square">
            <a:spAutoFit/>
          </a:bodyPr>
          <a:lstStyle/>
          <a:p>
            <a:pPr algn="just"/>
            <a:endParaRPr lang="en-US" b="1" dirty="0" smtClean="0">
              <a:latin typeface="Times New Roman" panose="02020603050405020304" pitchFamily="18" charset="0"/>
              <a:cs typeface="Times New Roman" panose="02020603050405020304" pitchFamily="18" charset="0"/>
            </a:endParaRPr>
          </a:p>
          <a:p>
            <a:pPr algn="just"/>
            <a:r>
              <a:rPr lang="en-US" b="1" dirty="0" smtClean="0">
                <a:latin typeface="Times New Roman" panose="02020603050405020304" pitchFamily="18" charset="0"/>
                <a:cs typeface="Times New Roman" panose="02020603050405020304" pitchFamily="18" charset="0"/>
              </a:rPr>
              <a:t>Objective: </a:t>
            </a:r>
            <a:r>
              <a:rPr lang="en-US" kern="0" dirty="0">
                <a:latin typeface="Times New Roman" panose="02020603050405020304" pitchFamily="18" charset="0"/>
                <a:cs typeface="Times New Roman" panose="02020603050405020304" pitchFamily="18" charset="0"/>
              </a:rPr>
              <a:t>To empower women in rural areas by improving health practices and creating sustainable livelihood opportunities.</a:t>
            </a:r>
            <a:endParaRPr lang="en-US" dirty="0">
              <a:latin typeface="Times New Roman" panose="02020603050405020304" pitchFamily="18" charset="0"/>
              <a:cs typeface="Times New Roman" panose="02020603050405020304" pitchFamily="18" charset="0"/>
            </a:endParaRPr>
          </a:p>
          <a:p>
            <a:pPr algn="just"/>
            <a:endParaRPr lang="en-US" b="1" dirty="0" smtClean="0">
              <a:latin typeface="Times New Roman" panose="02020603050405020304" pitchFamily="18" charset="0"/>
              <a:cs typeface="Times New Roman" panose="02020603050405020304" pitchFamily="18" charset="0"/>
            </a:endParaRPr>
          </a:p>
          <a:p>
            <a:pPr algn="just"/>
            <a:r>
              <a:rPr lang="en-US" b="1" dirty="0" smtClean="0">
                <a:latin typeface="Times New Roman" panose="02020603050405020304" pitchFamily="18" charset="0"/>
                <a:cs typeface="Times New Roman" panose="02020603050405020304" pitchFamily="18" charset="0"/>
              </a:rPr>
              <a:t>About:</a:t>
            </a:r>
            <a:r>
              <a:rPr lang="en-US" dirty="0" smtClean="0">
                <a:latin typeface="Times New Roman" panose="02020603050405020304" pitchFamily="18" charset="0"/>
                <a:cs typeface="Times New Roman" panose="02020603050405020304" pitchFamily="18" charset="0"/>
              </a:rPr>
              <a:t> Individual and Group </a:t>
            </a:r>
            <a:r>
              <a:rPr lang="en-US" dirty="0">
                <a:latin typeface="Times New Roman" panose="02020603050405020304" pitchFamily="18" charset="0"/>
                <a:cs typeface="Times New Roman" panose="02020603050405020304" pitchFamily="18" charset="0"/>
              </a:rPr>
              <a:t>E</a:t>
            </a:r>
            <a:r>
              <a:rPr lang="en-US" dirty="0" smtClean="0">
                <a:latin typeface="Times New Roman" panose="02020603050405020304" pitchFamily="18" charset="0"/>
                <a:cs typeface="Times New Roman" panose="02020603050405020304" pitchFamily="18" charset="0"/>
              </a:rPr>
              <a:t>nterprises to create livelihood opportunities. The health aspect of the program focuses on improvement in preventive and curative health aspects of adolescent girls and women.</a:t>
            </a:r>
          </a:p>
          <a:p>
            <a:pPr algn="just"/>
            <a:endParaRPr lang="en-US" b="1" dirty="0" smtClean="0">
              <a:latin typeface="Times New Roman" panose="02020603050405020304" pitchFamily="18" charset="0"/>
              <a:cs typeface="Times New Roman" panose="02020603050405020304" pitchFamily="18" charset="0"/>
            </a:endParaRPr>
          </a:p>
          <a:p>
            <a:pPr algn="just"/>
            <a:r>
              <a:rPr lang="en-US" b="1" dirty="0" smtClean="0">
                <a:latin typeface="Times New Roman" panose="02020603050405020304" pitchFamily="18" charset="0"/>
                <a:cs typeface="Times New Roman" panose="02020603050405020304" pitchFamily="18" charset="0"/>
              </a:rPr>
              <a:t>Locations: </a:t>
            </a:r>
            <a:r>
              <a:rPr lang="en-US" dirty="0" smtClean="0">
                <a:latin typeface="Times New Roman" panose="02020603050405020304" pitchFamily="18" charset="0"/>
                <a:cs typeface="Times New Roman" panose="02020603050405020304" pitchFamily="18" charset="0"/>
              </a:rPr>
              <a:t>Anjar</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and Vapi.</a:t>
            </a:r>
            <a:r>
              <a:rPr lang="en-US" b="1" dirty="0" smtClean="0">
                <a:latin typeface="Times New Roman" panose="02020603050405020304" pitchFamily="18" charset="0"/>
                <a:cs typeface="Times New Roman" panose="02020603050405020304" pitchFamily="18" charset="0"/>
              </a:rPr>
              <a:t> </a:t>
            </a:r>
          </a:p>
          <a:p>
            <a:pPr algn="just"/>
            <a:endParaRPr lang="en-US" b="1" dirty="0" smtClean="0">
              <a:solidFill>
                <a:srgbClr val="FFC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61682" y="5777807"/>
            <a:ext cx="2686318" cy="954107"/>
          </a:xfrm>
          <a:prstGeom prst="rect">
            <a:avLst/>
          </a:prstGeom>
        </p:spPr>
        <p:txBody>
          <a:bodyPr wrap="square">
            <a:spAutoFit/>
          </a:bodyPr>
          <a:lstStyle/>
          <a:p>
            <a:pPr algn="ctr"/>
            <a:r>
              <a:rPr lang="en-US" sz="2800" b="1" dirty="0" smtClean="0">
                <a:latin typeface="Agency FB" panose="020B0503020202020204" pitchFamily="34" charset="0"/>
              </a:rPr>
              <a:t>Livelihood Opportunities</a:t>
            </a:r>
            <a:endParaRPr lang="en-US" sz="2800" dirty="0">
              <a:latin typeface="Agency FB" panose="020B0503020202020204" pitchFamily="34" charset="0"/>
            </a:endParaRPr>
          </a:p>
        </p:txBody>
      </p:sp>
      <p:sp>
        <p:nvSpPr>
          <p:cNvPr id="7" name="Rectangle 6"/>
          <p:cNvSpPr/>
          <p:nvPr/>
        </p:nvSpPr>
        <p:spPr>
          <a:xfrm>
            <a:off x="3170856" y="5777807"/>
            <a:ext cx="2686318" cy="954107"/>
          </a:xfrm>
          <a:prstGeom prst="rect">
            <a:avLst/>
          </a:prstGeom>
        </p:spPr>
        <p:txBody>
          <a:bodyPr wrap="square">
            <a:spAutoFit/>
          </a:bodyPr>
          <a:lstStyle/>
          <a:p>
            <a:pPr algn="ctr"/>
            <a:r>
              <a:rPr lang="en-US" sz="2800" b="1" dirty="0" smtClean="0">
                <a:latin typeface="Agency FB" panose="020B0503020202020204" pitchFamily="34" charset="0"/>
              </a:rPr>
              <a:t>Improved Healthcare</a:t>
            </a:r>
            <a:endParaRPr lang="en-US" sz="2800" dirty="0">
              <a:latin typeface="Agency FB" panose="020B0503020202020204" pitchFamily="34" charset="0"/>
            </a:endParaRPr>
          </a:p>
        </p:txBody>
      </p:sp>
      <p:sp>
        <p:nvSpPr>
          <p:cNvPr id="10" name="Rectangle 9"/>
          <p:cNvSpPr/>
          <p:nvPr/>
        </p:nvSpPr>
        <p:spPr>
          <a:xfrm>
            <a:off x="6096000" y="5777807"/>
            <a:ext cx="2686318" cy="523220"/>
          </a:xfrm>
          <a:prstGeom prst="rect">
            <a:avLst/>
          </a:prstGeom>
        </p:spPr>
        <p:txBody>
          <a:bodyPr wrap="square">
            <a:spAutoFit/>
          </a:bodyPr>
          <a:lstStyle/>
          <a:p>
            <a:pPr algn="ctr"/>
            <a:r>
              <a:rPr lang="en-US" sz="2800" b="1" dirty="0" smtClean="0">
                <a:latin typeface="Agency FB" panose="020B0503020202020204" pitchFamily="34" charset="0"/>
              </a:rPr>
              <a:t>Community Health</a:t>
            </a:r>
            <a:endParaRPr lang="en-US" sz="2800" dirty="0">
              <a:latin typeface="Agency FB" panose="020B0503020202020204" pitchFamily="34"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231" y="0"/>
            <a:ext cx="4339356" cy="667940"/>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996611"/>
            <a:ext cx="2534717" cy="1689811"/>
          </a:xfrm>
          <a:prstGeom prst="rect">
            <a:avLst/>
          </a:prstGeom>
          <a:ln w="19050">
            <a:solidFill>
              <a:schemeClr val="tx1"/>
            </a:solidFill>
          </a:ln>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682" y="3997684"/>
            <a:ext cx="2559678" cy="1688738"/>
          </a:xfrm>
          <a:prstGeom prst="rect">
            <a:avLst/>
          </a:prstGeom>
          <a:ln w="19050">
            <a:solidFill>
              <a:schemeClr val="tx1"/>
            </a:solidFill>
          </a:ln>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r="35796"/>
          <a:stretch/>
        </p:blipFill>
        <p:spPr>
          <a:xfrm>
            <a:off x="3352800" y="3996611"/>
            <a:ext cx="2438400" cy="1709058"/>
          </a:xfrm>
          <a:prstGeom prst="rect">
            <a:avLst/>
          </a:prstGeom>
          <a:ln w="12700">
            <a:solidFill>
              <a:schemeClr val="tx1"/>
            </a:solidFill>
          </a:ln>
        </p:spPr>
      </p:pic>
    </p:spTree>
    <p:extLst>
      <p:ext uri="{BB962C8B-B14F-4D97-AF65-F5344CB8AC3E}">
        <p14:creationId xmlns:p14="http://schemas.microsoft.com/office/powerpoint/2010/main" val="1006124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6356" y="1219200"/>
            <a:ext cx="8706118" cy="1477328"/>
          </a:xfrm>
          <a:prstGeom prst="rect">
            <a:avLst/>
          </a:prstGeom>
        </p:spPr>
        <p:txBody>
          <a:bodyPr wrap="square">
            <a:spAutoFit/>
          </a:bodyPr>
          <a:lstStyle/>
          <a:p>
            <a:pPr algn="just"/>
            <a:r>
              <a:rPr lang="en-US" b="1" dirty="0" smtClean="0">
                <a:latin typeface="Times New Roman" panose="02020603050405020304" pitchFamily="18" charset="0"/>
                <a:cs typeface="Times New Roman" panose="02020603050405020304" pitchFamily="18" charset="0"/>
              </a:rPr>
              <a:t>Objective: </a:t>
            </a:r>
            <a:r>
              <a:rPr lang="en-IN" kern="0" dirty="0">
                <a:latin typeface="Times New Roman" panose="02020603050405020304" pitchFamily="18" charset="0"/>
                <a:cs typeface="Times New Roman" panose="02020603050405020304" pitchFamily="18" charset="0"/>
              </a:rPr>
              <a:t>An all women entrepreneur led manufacturing eco-system aimed at providing women with a sustainable means of livelihood, equitably engage with local and global markets</a:t>
            </a:r>
            <a:r>
              <a:rPr lang="en-IN" kern="0" dirty="0" smtClean="0">
                <a:latin typeface="Times New Roman" panose="02020603050405020304" pitchFamily="18" charset="0"/>
                <a:cs typeface="Times New Roman" panose="02020603050405020304" pitchFamily="18" charset="0"/>
              </a:rPr>
              <a:t>.</a:t>
            </a:r>
          </a:p>
          <a:p>
            <a:pPr algn="just"/>
            <a:endParaRPr lang="en-US" b="1" dirty="0" smtClean="0">
              <a:latin typeface="Times New Roman" panose="02020603050405020304" pitchFamily="18" charset="0"/>
              <a:cs typeface="Times New Roman" panose="02020603050405020304" pitchFamily="18" charset="0"/>
            </a:endParaRPr>
          </a:p>
          <a:p>
            <a:pPr algn="just"/>
            <a:r>
              <a:rPr lang="en-US" b="1" dirty="0" smtClean="0">
                <a:latin typeface="Times New Roman" panose="02020603050405020304" pitchFamily="18" charset="0"/>
                <a:cs typeface="Times New Roman" panose="02020603050405020304" pitchFamily="18" charset="0"/>
              </a:rPr>
              <a:t>Locations: </a:t>
            </a:r>
            <a:r>
              <a:rPr lang="en-US" dirty="0" smtClean="0">
                <a:latin typeface="Times New Roman" panose="02020603050405020304" pitchFamily="18" charset="0"/>
                <a:cs typeface="Times New Roman" panose="02020603050405020304" pitchFamily="18" charset="0"/>
              </a:rPr>
              <a:t>Telangana.</a:t>
            </a:r>
            <a:r>
              <a:rPr lang="en-US" b="1" dirty="0" smtClean="0">
                <a:latin typeface="Times New Roman" panose="02020603050405020304" pitchFamily="18" charset="0"/>
                <a:cs typeface="Times New Roman" panose="02020603050405020304" pitchFamily="18" charset="0"/>
              </a:rPr>
              <a:t> </a:t>
            </a:r>
          </a:p>
        </p:txBody>
      </p:sp>
      <p:sp>
        <p:nvSpPr>
          <p:cNvPr id="5" name="Rectangle 4"/>
          <p:cNvSpPr/>
          <p:nvPr/>
        </p:nvSpPr>
        <p:spPr>
          <a:xfrm>
            <a:off x="361682" y="5777807"/>
            <a:ext cx="2686318" cy="523220"/>
          </a:xfrm>
          <a:prstGeom prst="rect">
            <a:avLst/>
          </a:prstGeom>
        </p:spPr>
        <p:txBody>
          <a:bodyPr wrap="square">
            <a:spAutoFit/>
          </a:bodyPr>
          <a:lstStyle/>
          <a:p>
            <a:pPr algn="ctr"/>
            <a:r>
              <a:rPr lang="en-US" sz="2800" b="1" dirty="0" smtClean="0">
                <a:latin typeface="Agency FB" panose="020B0503020202020204" pitchFamily="34" charset="0"/>
              </a:rPr>
              <a:t>Akankshita Center</a:t>
            </a:r>
            <a:endParaRPr lang="en-US" sz="2800" dirty="0">
              <a:latin typeface="Agency FB" panose="020B0503020202020204" pitchFamily="34" charset="0"/>
            </a:endParaRPr>
          </a:p>
        </p:txBody>
      </p:sp>
      <p:sp>
        <p:nvSpPr>
          <p:cNvPr id="7" name="Rectangle 6"/>
          <p:cNvSpPr/>
          <p:nvPr/>
        </p:nvSpPr>
        <p:spPr>
          <a:xfrm>
            <a:off x="3333482" y="5777807"/>
            <a:ext cx="2686318" cy="523220"/>
          </a:xfrm>
          <a:prstGeom prst="rect">
            <a:avLst/>
          </a:prstGeom>
        </p:spPr>
        <p:txBody>
          <a:bodyPr wrap="square">
            <a:spAutoFit/>
          </a:bodyPr>
          <a:lstStyle/>
          <a:p>
            <a:pPr algn="ctr"/>
            <a:r>
              <a:rPr lang="en-US" sz="2800" b="1" dirty="0" smtClean="0">
                <a:latin typeface="Agency FB" panose="020B0503020202020204" pitchFamily="34" charset="0"/>
              </a:rPr>
              <a:t>Income Generation</a:t>
            </a:r>
            <a:endParaRPr lang="en-US" sz="2800" dirty="0">
              <a:latin typeface="Agency FB" panose="020B0503020202020204" pitchFamily="34" charset="0"/>
            </a:endParaRPr>
          </a:p>
        </p:txBody>
      </p:sp>
      <p:sp>
        <p:nvSpPr>
          <p:cNvPr id="10" name="Rectangle 9"/>
          <p:cNvSpPr/>
          <p:nvPr/>
        </p:nvSpPr>
        <p:spPr>
          <a:xfrm>
            <a:off x="6324600" y="5777807"/>
            <a:ext cx="2686318" cy="523220"/>
          </a:xfrm>
          <a:prstGeom prst="rect">
            <a:avLst/>
          </a:prstGeom>
        </p:spPr>
        <p:txBody>
          <a:bodyPr wrap="square">
            <a:spAutoFit/>
          </a:bodyPr>
          <a:lstStyle/>
          <a:p>
            <a:pPr algn="ctr"/>
            <a:r>
              <a:rPr lang="en-US" sz="2800" b="1" dirty="0" smtClean="0">
                <a:latin typeface="Agency FB" panose="020B0503020202020204" pitchFamily="34" charset="0"/>
              </a:rPr>
              <a:t>Products</a:t>
            </a:r>
            <a:endParaRPr lang="en-US" sz="2800" dirty="0">
              <a:latin typeface="Agency FB" panose="020B050302020202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096" y="1"/>
            <a:ext cx="4715509" cy="990600"/>
          </a:xfrm>
          <a:prstGeom prst="rect">
            <a:avLst/>
          </a:prstGeom>
        </p:spPr>
      </p:pic>
      <p:pic>
        <p:nvPicPr>
          <p:cNvPr id="11" name="Picture 2" descr="E:\New folder\IMG-20200418-WA00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799073"/>
            <a:ext cx="2927081" cy="194653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3"/>
          <p:cNvPicPr>
            <a:picLocks noChangeAspect="1" noChangeArrowheads="1"/>
          </p:cNvPicPr>
          <p:nvPr/>
        </p:nvPicPr>
        <p:blipFill rotWithShape="1">
          <a:blip r:embed="rId4"/>
          <a:srcRect r="80180"/>
          <a:stretch/>
        </p:blipFill>
        <p:spPr bwMode="auto">
          <a:xfrm>
            <a:off x="3200400" y="3799072"/>
            <a:ext cx="2738031" cy="1946537"/>
          </a:xfrm>
          <a:prstGeom prst="rect">
            <a:avLst/>
          </a:prstGeom>
          <a:noFill/>
          <a:ln w="19050">
            <a:solidFill>
              <a:schemeClr val="tx1"/>
            </a:solidFill>
            <a:miter lim="800000"/>
            <a:headEnd/>
            <a:tailEnd/>
          </a:ln>
          <a:effec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3799071"/>
            <a:ext cx="2946400" cy="1946537"/>
          </a:xfrm>
          <a:prstGeom prst="rect">
            <a:avLst/>
          </a:prstGeom>
          <a:ln w="12700">
            <a:solidFill>
              <a:schemeClr val="tx1"/>
            </a:solidFill>
          </a:ln>
        </p:spPr>
      </p:pic>
    </p:spTree>
    <p:extLst>
      <p:ext uri="{BB962C8B-B14F-4D97-AF65-F5344CB8AC3E}">
        <p14:creationId xmlns:p14="http://schemas.microsoft.com/office/powerpoint/2010/main" val="3394869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20392"/>
            <a:ext cx="3733800" cy="461665"/>
          </a:xfrm>
          <a:prstGeom prst="rect">
            <a:avLst/>
          </a:prstGeom>
        </p:spPr>
        <p:txBody>
          <a:bodyPr wrap="square">
            <a:spAutoFit/>
          </a:bodyPr>
          <a:lstStyle/>
          <a:p>
            <a:pPr algn="ctr"/>
            <a:r>
              <a:rPr lang="en-US" sz="2400" b="1" dirty="0" smtClean="0">
                <a:latin typeface="Agency FB" panose="020B0503020202020204" pitchFamily="34" charset="0"/>
              </a:rPr>
              <a:t>Covid-19 Relief Interventions</a:t>
            </a:r>
            <a:endParaRPr lang="en-US" sz="2400" b="1" dirty="0">
              <a:solidFill>
                <a:srgbClr val="FFFF00"/>
              </a:solidFill>
              <a:latin typeface="Agency FB" panose="020B0503020202020204" pitchFamily="34"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8333" r="13333"/>
          <a:stretch/>
        </p:blipFill>
        <p:spPr>
          <a:xfrm>
            <a:off x="6074508" y="693740"/>
            <a:ext cx="2697590" cy="1776462"/>
          </a:xfrm>
          <a:prstGeom prst="rect">
            <a:avLst/>
          </a:prstGeom>
          <a:ln w="12700">
            <a:solidFill>
              <a:schemeClr val="tx1"/>
            </a:solidFill>
          </a:ln>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20765"/>
          <a:stretch/>
        </p:blipFill>
        <p:spPr>
          <a:xfrm>
            <a:off x="6074508" y="2590800"/>
            <a:ext cx="2681111" cy="1905000"/>
          </a:xfrm>
          <a:prstGeom prst="rect">
            <a:avLst/>
          </a:prstGeom>
          <a:ln w="12700">
            <a:solidFill>
              <a:schemeClr val="tx1"/>
            </a:solidFill>
          </a:ln>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r="5555"/>
          <a:stretch/>
        </p:blipFill>
        <p:spPr>
          <a:xfrm>
            <a:off x="6083607" y="4616398"/>
            <a:ext cx="2672012" cy="2057400"/>
          </a:xfrm>
          <a:prstGeom prst="rect">
            <a:avLst/>
          </a:prstGeom>
          <a:ln w="12700">
            <a:solidFill>
              <a:schemeClr val="tx1"/>
            </a:solidFill>
          </a:ln>
        </p:spPr>
      </p:pic>
      <p:graphicFrame>
        <p:nvGraphicFramePr>
          <p:cNvPr id="4" name="Table 3"/>
          <p:cNvGraphicFramePr>
            <a:graphicFrameLocks noGrp="1"/>
          </p:cNvGraphicFramePr>
          <p:nvPr>
            <p:extLst>
              <p:ext uri="{D42A27DB-BD31-4B8C-83A1-F6EECF244321}">
                <p14:modId xmlns:p14="http://schemas.microsoft.com/office/powerpoint/2010/main" val="2022425051"/>
              </p:ext>
            </p:extLst>
          </p:nvPr>
        </p:nvGraphicFramePr>
        <p:xfrm>
          <a:off x="228600" y="693740"/>
          <a:ext cx="5410200" cy="5002743"/>
        </p:xfrm>
        <a:graphic>
          <a:graphicData uri="http://schemas.openxmlformats.org/drawingml/2006/table">
            <a:tbl>
              <a:tblPr>
                <a:tableStyleId>{5C22544A-7EE6-4342-B048-85BDC9FD1C3A}</a:tableStyleId>
              </a:tblPr>
              <a:tblGrid>
                <a:gridCol w="1258903"/>
                <a:gridCol w="4151297"/>
              </a:tblGrid>
              <a:tr h="356691">
                <a:tc>
                  <a:txBody>
                    <a:bodyPr/>
                    <a:lstStyle/>
                    <a:p>
                      <a:pPr algn="ctr" fontAlgn="ctr"/>
                      <a:r>
                        <a:rPr lang="en-IN" sz="2400" b="1" u="none" strike="noStrike" dirty="0">
                          <a:effectLst/>
                          <a:latin typeface="Times New Roman" panose="02020603050405020304" pitchFamily="18" charset="0"/>
                          <a:cs typeface="Times New Roman" panose="02020603050405020304" pitchFamily="18" charset="0"/>
                        </a:rPr>
                        <a:t>Sr. No.</a:t>
                      </a:r>
                      <a:endParaRPr lang="en-IN"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FF"/>
                    </a:solidFill>
                  </a:tcPr>
                </a:tc>
                <a:tc>
                  <a:txBody>
                    <a:bodyPr/>
                    <a:lstStyle/>
                    <a:p>
                      <a:pPr algn="ctr" fontAlgn="ctr"/>
                      <a:r>
                        <a:rPr lang="en-IN" sz="2400" b="1" u="none" strike="noStrike" dirty="0">
                          <a:effectLst/>
                          <a:latin typeface="Times New Roman" panose="02020603050405020304" pitchFamily="18" charset="0"/>
                          <a:cs typeface="Times New Roman" panose="02020603050405020304" pitchFamily="18" charset="0"/>
                        </a:rPr>
                        <a:t> Interventions</a:t>
                      </a:r>
                      <a:endParaRPr lang="en-IN"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399FF"/>
                    </a:solidFill>
                  </a:tcPr>
                </a:tc>
              </a:tr>
              <a:tr h="356691">
                <a:tc>
                  <a:txBody>
                    <a:bodyPr/>
                    <a:lstStyle/>
                    <a:p>
                      <a:pPr algn="ctr" fontAlgn="ctr"/>
                      <a:r>
                        <a:rPr lang="en-IN" sz="1800" u="none" strike="noStrike">
                          <a:effectLst/>
                          <a:latin typeface="Times New Roman" panose="02020603050405020304" pitchFamily="18" charset="0"/>
                          <a:cs typeface="Times New Roman" panose="02020603050405020304" pitchFamily="18" charset="0"/>
                        </a:rPr>
                        <a:t>1</a:t>
                      </a:r>
                      <a:endParaRPr lang="en-IN" sz="18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l" fontAlgn="ctr"/>
                      <a:r>
                        <a:rPr lang="en-IN" sz="1800" u="none" strike="noStrike" dirty="0" smtClean="0">
                          <a:effectLst/>
                          <a:latin typeface="Times New Roman" panose="02020603050405020304" pitchFamily="18" charset="0"/>
                          <a:cs typeface="Times New Roman" panose="02020603050405020304" pitchFamily="18" charset="0"/>
                        </a:rPr>
                        <a:t> Masks</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r>
              <a:tr h="356691">
                <a:tc>
                  <a:txBody>
                    <a:bodyPr/>
                    <a:lstStyle/>
                    <a:p>
                      <a:pPr algn="ctr" fontAlgn="ctr"/>
                      <a:r>
                        <a:rPr lang="en-IN" sz="1800" u="none" strike="noStrike">
                          <a:effectLst/>
                          <a:latin typeface="Times New Roman" panose="02020603050405020304" pitchFamily="18" charset="0"/>
                          <a:cs typeface="Times New Roman" panose="02020603050405020304" pitchFamily="18" charset="0"/>
                        </a:rPr>
                        <a:t>3</a:t>
                      </a:r>
                      <a:endParaRPr lang="en-IN" sz="18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l" fontAlgn="ctr"/>
                      <a:r>
                        <a:rPr lang="en-IN" sz="1800" u="none" strike="noStrike" dirty="0" smtClean="0">
                          <a:effectLst/>
                          <a:latin typeface="Times New Roman" panose="02020603050405020304" pitchFamily="18" charset="0"/>
                          <a:cs typeface="Times New Roman" panose="02020603050405020304" pitchFamily="18" charset="0"/>
                        </a:rPr>
                        <a:t> Ration </a:t>
                      </a:r>
                      <a:r>
                        <a:rPr lang="en-IN" sz="1800" u="none" strike="noStrike" dirty="0">
                          <a:effectLst/>
                          <a:latin typeface="Times New Roman" panose="02020603050405020304" pitchFamily="18" charset="0"/>
                          <a:cs typeface="Times New Roman" panose="02020603050405020304" pitchFamily="18" charset="0"/>
                        </a:rPr>
                        <a:t>Kits</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r>
              <a:tr h="356691">
                <a:tc>
                  <a:txBody>
                    <a:bodyPr/>
                    <a:lstStyle/>
                    <a:p>
                      <a:pPr algn="ctr" fontAlgn="ctr"/>
                      <a:r>
                        <a:rPr lang="en-IN" sz="1800" u="none" strike="noStrike">
                          <a:effectLst/>
                          <a:latin typeface="Times New Roman" panose="02020603050405020304" pitchFamily="18" charset="0"/>
                          <a:cs typeface="Times New Roman" panose="02020603050405020304" pitchFamily="18" charset="0"/>
                        </a:rPr>
                        <a:t>4</a:t>
                      </a:r>
                      <a:endParaRPr lang="en-IN" sz="18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l" fontAlgn="ctr"/>
                      <a:r>
                        <a:rPr lang="en-IN" sz="1800" u="none" strike="noStrike" dirty="0" smtClean="0">
                          <a:effectLst/>
                          <a:latin typeface="Times New Roman" panose="02020603050405020304" pitchFamily="18" charset="0"/>
                          <a:cs typeface="Times New Roman" panose="02020603050405020304" pitchFamily="18" charset="0"/>
                        </a:rPr>
                        <a:t> Ayurveda </a:t>
                      </a:r>
                      <a:r>
                        <a:rPr lang="en-IN" sz="1800" u="none" strike="noStrike" dirty="0">
                          <a:effectLst/>
                          <a:latin typeface="Times New Roman" panose="02020603050405020304" pitchFamily="18" charset="0"/>
                          <a:cs typeface="Times New Roman" panose="02020603050405020304" pitchFamily="18" charset="0"/>
                        </a:rPr>
                        <a:t>Tablets</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r>
              <a:tr h="356691">
                <a:tc>
                  <a:txBody>
                    <a:bodyPr/>
                    <a:lstStyle/>
                    <a:p>
                      <a:pPr algn="ctr" fontAlgn="ctr"/>
                      <a:r>
                        <a:rPr lang="en-IN" sz="1800" u="none" strike="noStrike">
                          <a:effectLst/>
                          <a:latin typeface="Times New Roman" panose="02020603050405020304" pitchFamily="18" charset="0"/>
                          <a:cs typeface="Times New Roman" panose="02020603050405020304" pitchFamily="18" charset="0"/>
                        </a:rPr>
                        <a:t>5</a:t>
                      </a:r>
                      <a:endParaRPr lang="en-IN" sz="18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l" fontAlgn="ctr"/>
                      <a:r>
                        <a:rPr lang="en-IN" sz="1800" u="none" strike="noStrike" dirty="0" smtClean="0">
                          <a:effectLst/>
                          <a:latin typeface="Times New Roman" panose="02020603050405020304" pitchFamily="18" charset="0"/>
                          <a:cs typeface="Times New Roman" panose="02020603050405020304" pitchFamily="18" charset="0"/>
                        </a:rPr>
                        <a:t> Kadha</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r>
              <a:tr h="356691">
                <a:tc>
                  <a:txBody>
                    <a:bodyPr/>
                    <a:lstStyle/>
                    <a:p>
                      <a:pPr algn="ctr" fontAlgn="ctr"/>
                      <a:r>
                        <a:rPr lang="en-IN" sz="1800" u="none" strike="noStrike">
                          <a:effectLst/>
                          <a:latin typeface="Times New Roman" panose="02020603050405020304" pitchFamily="18" charset="0"/>
                          <a:cs typeface="Times New Roman" panose="02020603050405020304" pitchFamily="18" charset="0"/>
                        </a:rPr>
                        <a:t>6</a:t>
                      </a:r>
                      <a:endParaRPr lang="en-IN" sz="18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l" fontAlgn="ctr"/>
                      <a:r>
                        <a:rPr lang="en-IN" sz="1800" u="none" strike="noStrike" dirty="0" smtClean="0">
                          <a:effectLst/>
                          <a:latin typeface="Times New Roman" panose="02020603050405020304" pitchFamily="18" charset="0"/>
                          <a:cs typeface="Times New Roman" panose="02020603050405020304" pitchFamily="18" charset="0"/>
                        </a:rPr>
                        <a:t> Hand </a:t>
                      </a:r>
                      <a:r>
                        <a:rPr lang="en-IN" sz="1800" u="none" strike="noStrike" dirty="0">
                          <a:effectLst/>
                          <a:latin typeface="Times New Roman" panose="02020603050405020304" pitchFamily="18" charset="0"/>
                          <a:cs typeface="Times New Roman" panose="02020603050405020304" pitchFamily="18" charset="0"/>
                        </a:rPr>
                        <a:t>Sanitizer Machines</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r>
              <a:tr h="356691">
                <a:tc>
                  <a:txBody>
                    <a:bodyPr/>
                    <a:lstStyle/>
                    <a:p>
                      <a:pPr algn="ctr" fontAlgn="ctr"/>
                      <a:r>
                        <a:rPr lang="en-IN" sz="1800" u="none" strike="noStrike">
                          <a:effectLst/>
                          <a:latin typeface="Times New Roman" panose="02020603050405020304" pitchFamily="18" charset="0"/>
                          <a:cs typeface="Times New Roman" panose="02020603050405020304" pitchFamily="18" charset="0"/>
                        </a:rPr>
                        <a:t>7</a:t>
                      </a:r>
                      <a:endParaRPr lang="en-IN" sz="18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l" fontAlgn="ctr"/>
                      <a:r>
                        <a:rPr lang="en-IN" sz="1800" u="none" strike="noStrike" dirty="0" smtClean="0">
                          <a:effectLst/>
                          <a:latin typeface="Times New Roman" panose="02020603050405020304" pitchFamily="18" charset="0"/>
                          <a:cs typeface="Times New Roman" panose="02020603050405020304" pitchFamily="18" charset="0"/>
                        </a:rPr>
                        <a:t> Oxygen </a:t>
                      </a:r>
                      <a:r>
                        <a:rPr lang="en-IN" sz="1800" u="none" strike="noStrike" dirty="0">
                          <a:effectLst/>
                          <a:latin typeface="Times New Roman" panose="02020603050405020304" pitchFamily="18" charset="0"/>
                          <a:cs typeface="Times New Roman" panose="02020603050405020304" pitchFamily="18" charset="0"/>
                        </a:rPr>
                        <a:t>Concentrators</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r>
              <a:tr h="356691">
                <a:tc>
                  <a:txBody>
                    <a:bodyPr/>
                    <a:lstStyle/>
                    <a:p>
                      <a:pPr algn="ctr" fontAlgn="ctr"/>
                      <a:r>
                        <a:rPr lang="en-IN" sz="1800" u="none" strike="noStrike">
                          <a:effectLst/>
                          <a:latin typeface="Times New Roman" panose="02020603050405020304" pitchFamily="18" charset="0"/>
                          <a:cs typeface="Times New Roman" panose="02020603050405020304" pitchFamily="18" charset="0"/>
                        </a:rPr>
                        <a:t>8</a:t>
                      </a:r>
                      <a:endParaRPr lang="en-IN" sz="18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l" fontAlgn="ctr"/>
                      <a:r>
                        <a:rPr lang="en-IN" sz="1800" u="none" strike="noStrike" dirty="0" smtClean="0">
                          <a:effectLst/>
                          <a:latin typeface="Times New Roman" panose="02020603050405020304" pitchFamily="18" charset="0"/>
                          <a:cs typeface="Times New Roman" panose="02020603050405020304" pitchFamily="18" charset="0"/>
                        </a:rPr>
                        <a:t> Antigen </a:t>
                      </a:r>
                      <a:r>
                        <a:rPr lang="en-IN" sz="1800" u="none" strike="noStrike" dirty="0">
                          <a:effectLst/>
                          <a:latin typeface="Times New Roman" panose="02020603050405020304" pitchFamily="18" charset="0"/>
                          <a:cs typeface="Times New Roman" panose="02020603050405020304" pitchFamily="18" charset="0"/>
                        </a:rPr>
                        <a:t>Kits</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r>
              <a:tr h="356691">
                <a:tc>
                  <a:txBody>
                    <a:bodyPr/>
                    <a:lstStyle/>
                    <a:p>
                      <a:pPr algn="ctr" fontAlgn="ctr"/>
                      <a:r>
                        <a:rPr lang="en-IN" sz="1800" u="none" strike="noStrike">
                          <a:effectLst/>
                          <a:latin typeface="Times New Roman" panose="02020603050405020304" pitchFamily="18" charset="0"/>
                          <a:cs typeface="Times New Roman" panose="02020603050405020304" pitchFamily="18" charset="0"/>
                        </a:rPr>
                        <a:t>9</a:t>
                      </a:r>
                      <a:endParaRPr lang="en-IN" sz="18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l" fontAlgn="ctr"/>
                      <a:r>
                        <a:rPr lang="en-IN" sz="1800" u="none" strike="noStrike" dirty="0" smtClean="0">
                          <a:effectLst/>
                          <a:latin typeface="Times New Roman" panose="02020603050405020304" pitchFamily="18" charset="0"/>
                          <a:cs typeface="Times New Roman" panose="02020603050405020304" pitchFamily="18" charset="0"/>
                        </a:rPr>
                        <a:t> ICU </a:t>
                      </a:r>
                      <a:r>
                        <a:rPr lang="en-IN" sz="1800" u="none" strike="noStrike" dirty="0">
                          <a:effectLst/>
                          <a:latin typeface="Times New Roman" panose="02020603050405020304" pitchFamily="18" charset="0"/>
                          <a:cs typeface="Times New Roman" panose="02020603050405020304" pitchFamily="18" charset="0"/>
                        </a:rPr>
                        <a:t>Ventilators</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r>
              <a:tr h="356691">
                <a:tc>
                  <a:txBody>
                    <a:bodyPr/>
                    <a:lstStyle/>
                    <a:p>
                      <a:pPr algn="ctr" fontAlgn="ctr"/>
                      <a:r>
                        <a:rPr lang="en-IN" sz="1800" u="none" strike="noStrike">
                          <a:effectLst/>
                          <a:latin typeface="Times New Roman" panose="02020603050405020304" pitchFamily="18" charset="0"/>
                          <a:cs typeface="Times New Roman" panose="02020603050405020304" pitchFamily="18" charset="0"/>
                        </a:rPr>
                        <a:t>10</a:t>
                      </a:r>
                      <a:endParaRPr lang="en-IN" sz="18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l" fontAlgn="ctr"/>
                      <a:r>
                        <a:rPr lang="en-IN" sz="1800" u="none" strike="noStrike" dirty="0" smtClean="0">
                          <a:effectLst/>
                          <a:latin typeface="Times New Roman" panose="02020603050405020304" pitchFamily="18" charset="0"/>
                          <a:cs typeface="Times New Roman" panose="02020603050405020304" pitchFamily="18" charset="0"/>
                        </a:rPr>
                        <a:t> Village </a:t>
                      </a:r>
                      <a:r>
                        <a:rPr lang="en-IN" sz="1800" u="none" strike="noStrike" dirty="0">
                          <a:effectLst/>
                          <a:latin typeface="Times New Roman" panose="02020603050405020304" pitchFamily="18" charset="0"/>
                          <a:cs typeface="Times New Roman" panose="02020603050405020304" pitchFamily="18" charset="0"/>
                        </a:rPr>
                        <a:t>Sanitization</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r>
              <a:tr h="356691">
                <a:tc>
                  <a:txBody>
                    <a:bodyPr/>
                    <a:lstStyle/>
                    <a:p>
                      <a:pPr algn="ctr" fontAlgn="ctr"/>
                      <a:r>
                        <a:rPr lang="en-IN" sz="1800" u="none" strike="noStrike">
                          <a:effectLst/>
                          <a:latin typeface="Times New Roman" panose="02020603050405020304" pitchFamily="18" charset="0"/>
                          <a:cs typeface="Times New Roman" panose="02020603050405020304" pitchFamily="18" charset="0"/>
                        </a:rPr>
                        <a:t>11</a:t>
                      </a:r>
                      <a:endParaRPr lang="en-IN" sz="18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l" fontAlgn="ctr"/>
                      <a:r>
                        <a:rPr lang="en-IN" sz="1800" u="none" strike="noStrike" dirty="0" smtClean="0">
                          <a:effectLst/>
                          <a:latin typeface="Times New Roman" panose="02020603050405020304" pitchFamily="18" charset="0"/>
                          <a:cs typeface="Times New Roman" panose="02020603050405020304" pitchFamily="18" charset="0"/>
                        </a:rPr>
                        <a:t> Awareness </a:t>
                      </a:r>
                      <a:r>
                        <a:rPr lang="en-IN" sz="1800" u="none" strike="noStrike" dirty="0">
                          <a:effectLst/>
                          <a:latin typeface="Times New Roman" panose="02020603050405020304" pitchFamily="18" charset="0"/>
                          <a:cs typeface="Times New Roman" panose="02020603050405020304" pitchFamily="18" charset="0"/>
                        </a:rPr>
                        <a:t>Drives</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r>
              <a:tr h="356691">
                <a:tc>
                  <a:txBody>
                    <a:bodyPr/>
                    <a:lstStyle/>
                    <a:p>
                      <a:pPr algn="ctr" fontAlgn="ctr"/>
                      <a:r>
                        <a:rPr lang="en-IN" sz="1800" u="none" strike="noStrike">
                          <a:effectLst/>
                          <a:latin typeface="Times New Roman" panose="02020603050405020304" pitchFamily="18" charset="0"/>
                          <a:cs typeface="Times New Roman" panose="02020603050405020304" pitchFamily="18" charset="0"/>
                        </a:rPr>
                        <a:t>12</a:t>
                      </a:r>
                      <a:endParaRPr lang="en-IN" sz="18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l" fontAlgn="ctr"/>
                      <a:r>
                        <a:rPr lang="en-IN" sz="1800" u="none" strike="noStrike" dirty="0" smtClean="0">
                          <a:effectLst/>
                          <a:latin typeface="Times New Roman" panose="02020603050405020304" pitchFamily="18" charset="0"/>
                          <a:cs typeface="Times New Roman" panose="02020603050405020304" pitchFamily="18" charset="0"/>
                        </a:rPr>
                        <a:t> Medical </a:t>
                      </a:r>
                      <a:r>
                        <a:rPr lang="en-IN" sz="1800" u="none" strike="noStrike" dirty="0">
                          <a:effectLst/>
                          <a:latin typeface="Times New Roman" panose="02020603050405020304" pitchFamily="18" charset="0"/>
                          <a:cs typeface="Times New Roman" panose="02020603050405020304" pitchFamily="18" charset="0"/>
                        </a:rPr>
                        <a:t>Equipment</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r>
              <a:tr h="356691">
                <a:tc>
                  <a:txBody>
                    <a:bodyPr/>
                    <a:lstStyle/>
                    <a:p>
                      <a:pPr algn="ctr" fontAlgn="ctr"/>
                      <a:r>
                        <a:rPr lang="en-IN" sz="1800" u="none" strike="noStrike" dirty="0" smtClean="0">
                          <a:effectLst/>
                          <a:latin typeface="Times New Roman" panose="02020603050405020304" pitchFamily="18" charset="0"/>
                          <a:cs typeface="Times New Roman" panose="02020603050405020304" pitchFamily="18" charset="0"/>
                        </a:rPr>
                        <a:t>13</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l" fontAlgn="ctr"/>
                      <a:r>
                        <a:rPr lang="en-IN" sz="1800" u="none" strike="noStrike" dirty="0" smtClean="0">
                          <a:effectLst/>
                          <a:latin typeface="Times New Roman" panose="02020603050405020304" pitchFamily="18" charset="0"/>
                          <a:cs typeface="Times New Roman" panose="02020603050405020304" pitchFamily="18" charset="0"/>
                        </a:rPr>
                        <a:t> Oxygen </a:t>
                      </a:r>
                      <a:r>
                        <a:rPr lang="en-IN" sz="1800" u="none" strike="noStrike" dirty="0">
                          <a:effectLst/>
                          <a:latin typeface="Times New Roman" panose="02020603050405020304" pitchFamily="18" charset="0"/>
                          <a:cs typeface="Times New Roman" panose="02020603050405020304" pitchFamily="18" charset="0"/>
                        </a:rPr>
                        <a:t>Gas Plant</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r>
              <a:tr h="356691">
                <a:tc>
                  <a:txBody>
                    <a:bodyPr/>
                    <a:lstStyle/>
                    <a:p>
                      <a:pPr algn="ctr" fontAlgn="ctr"/>
                      <a:r>
                        <a:rPr lang="en-IN" sz="1800" b="0" i="0" u="none" strike="noStrike" dirty="0" smtClean="0">
                          <a:solidFill>
                            <a:srgbClr val="000000"/>
                          </a:solidFill>
                          <a:effectLst/>
                          <a:latin typeface="Times New Roman" panose="02020603050405020304" pitchFamily="18" charset="0"/>
                          <a:cs typeface="Times New Roman" panose="02020603050405020304" pitchFamily="18" charset="0"/>
                        </a:rPr>
                        <a:t>14</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c>
                  <a:txBody>
                    <a:bodyPr/>
                    <a:lstStyle/>
                    <a:p>
                      <a:pPr algn="l" fontAlgn="ctr"/>
                      <a:r>
                        <a:rPr lang="en-IN" sz="1800" b="0" i="0" u="none" strike="noStrike" dirty="0" smtClean="0">
                          <a:solidFill>
                            <a:srgbClr val="000000"/>
                          </a:solidFill>
                          <a:effectLst/>
                          <a:latin typeface="Times New Roman" panose="02020603050405020304" pitchFamily="18" charset="0"/>
                          <a:cs typeface="Times New Roman" panose="02020603050405020304" pitchFamily="18" charset="0"/>
                        </a:rPr>
                        <a:t>Vaccinations</a:t>
                      </a:r>
                      <a:endParaRPr lang="en-IN"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DF4"/>
                    </a:solidFill>
                  </a:tcPr>
                </a:tc>
              </a:tr>
            </a:tbl>
          </a:graphicData>
        </a:graphic>
      </p:graphicFrame>
    </p:spTree>
    <p:extLst>
      <p:ext uri="{BB962C8B-B14F-4D97-AF65-F5344CB8AC3E}">
        <p14:creationId xmlns:p14="http://schemas.microsoft.com/office/powerpoint/2010/main" val="3554630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28748</TotalTime>
  <Words>289</Words>
  <Application>Microsoft Office PowerPoint</Application>
  <PresentationFormat>On-screen Show (4:3)</PresentationFormat>
  <Paragraphs>82</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Agency FB</vt:lpstr>
      <vt:lpstr>Arial</vt:lpstr>
      <vt:lpstr>Book Antiqua</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 Arun Hariharan</dc:creator>
  <cp:lastModifiedBy>Harshavardhan Nawathe</cp:lastModifiedBy>
  <cp:revision>1789</cp:revision>
  <dcterms:created xsi:type="dcterms:W3CDTF">2012-08-22T11:23:54Z</dcterms:created>
  <dcterms:modified xsi:type="dcterms:W3CDTF">2021-08-04T06:43:39Z</dcterms:modified>
</cp:coreProperties>
</file>